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25.jpg"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64" r:id="rId3"/>
    <p:sldMasterId id="2147484039" r:id="rId4"/>
    <p:sldMasterId id="2147484098" r:id="rId5"/>
    <p:sldMasterId id="2147484104" r:id="rId6"/>
    <p:sldMasterId id="2147484103" r:id="rId7"/>
    <p:sldMasterId id="2147484105" r:id="rId8"/>
    <p:sldMasterId id="2147484107" r:id="rId9"/>
    <p:sldMasterId id="2147484109" r:id="rId10"/>
    <p:sldMasterId id="2147484111" r:id="rId11"/>
    <p:sldMasterId id="2147484113" r:id="rId12"/>
    <p:sldMasterId id="2147484115" r:id="rId13"/>
    <p:sldMasterId id="2147484117" r:id="rId14"/>
    <p:sldMasterId id="2147484119" r:id="rId15"/>
  </p:sldMasterIdLst>
  <p:notesMasterIdLst>
    <p:notesMasterId r:id="rId75"/>
  </p:notesMasterIdLst>
  <p:handoutMasterIdLst>
    <p:handoutMasterId r:id="rId76"/>
  </p:handoutMasterIdLst>
  <p:sldIdLst>
    <p:sldId id="330" r:id="rId16"/>
    <p:sldId id="333" r:id="rId17"/>
    <p:sldId id="863" r:id="rId18"/>
    <p:sldId id="787" r:id="rId19"/>
    <p:sldId id="788" r:id="rId20"/>
    <p:sldId id="688" r:id="rId21"/>
    <p:sldId id="689" r:id="rId22"/>
    <p:sldId id="335" r:id="rId23"/>
    <p:sldId id="860" r:id="rId24"/>
    <p:sldId id="790" r:id="rId25"/>
    <p:sldId id="791" r:id="rId26"/>
    <p:sldId id="792" r:id="rId27"/>
    <p:sldId id="696" r:id="rId28"/>
    <p:sldId id="793" r:id="rId29"/>
    <p:sldId id="702" r:id="rId30"/>
    <p:sldId id="703" r:id="rId31"/>
    <p:sldId id="864" r:id="rId32"/>
    <p:sldId id="858" r:id="rId33"/>
    <p:sldId id="798" r:id="rId34"/>
    <p:sldId id="800" r:id="rId35"/>
    <p:sldId id="802" r:id="rId36"/>
    <p:sldId id="854" r:id="rId37"/>
    <p:sldId id="803" r:id="rId38"/>
    <p:sldId id="804" r:id="rId39"/>
    <p:sldId id="805" r:id="rId40"/>
    <p:sldId id="806" r:id="rId41"/>
    <p:sldId id="810" r:id="rId42"/>
    <p:sldId id="811" r:id="rId43"/>
    <p:sldId id="813" r:id="rId44"/>
    <p:sldId id="814" r:id="rId45"/>
    <p:sldId id="815" r:id="rId46"/>
    <p:sldId id="818" r:id="rId47"/>
    <p:sldId id="819" r:id="rId48"/>
    <p:sldId id="820" r:id="rId49"/>
    <p:sldId id="822" r:id="rId50"/>
    <p:sldId id="861" r:id="rId51"/>
    <p:sldId id="824" r:id="rId52"/>
    <p:sldId id="825" r:id="rId53"/>
    <p:sldId id="862" r:id="rId54"/>
    <p:sldId id="827" r:id="rId55"/>
    <p:sldId id="829" r:id="rId56"/>
    <p:sldId id="855" r:id="rId57"/>
    <p:sldId id="866" r:id="rId58"/>
    <p:sldId id="868" r:id="rId59"/>
    <p:sldId id="869" r:id="rId60"/>
    <p:sldId id="870" r:id="rId61"/>
    <p:sldId id="871" r:id="rId62"/>
    <p:sldId id="872" r:id="rId63"/>
    <p:sldId id="873" r:id="rId64"/>
    <p:sldId id="874" r:id="rId65"/>
    <p:sldId id="875" r:id="rId66"/>
    <p:sldId id="876" r:id="rId67"/>
    <p:sldId id="877" r:id="rId68"/>
    <p:sldId id="710" r:id="rId69"/>
    <p:sldId id="833" r:id="rId70"/>
    <p:sldId id="714" r:id="rId71"/>
    <p:sldId id="835" r:id="rId72"/>
    <p:sldId id="841" r:id="rId73"/>
    <p:sldId id="865" r:id="rId74"/>
  </p:sldIdLst>
  <p:sldSz cx="12192000" cy="6858000"/>
  <p:notesSz cx="6858000" cy="9144000"/>
  <p:embeddedFontLst>
    <p:embeddedFont>
      <p:font typeface="Consolas" panose="020B0609020204030204" pitchFamily="49" charset="0"/>
      <p:regular r:id="rId77"/>
      <p:bold r:id="rId78"/>
      <p:italic r:id="rId79"/>
      <p:boldItalic r:id="rId80"/>
    </p:embeddedFont>
    <p:embeddedFont>
      <p:font typeface="Helvetica" panose="020B0604020202020204" pitchFamily="34" charset="0"/>
      <p:regular r:id="rId81"/>
      <p:bold r:id="rId82"/>
      <p:italic r:id="rId83"/>
      <p:boldItalic r:id="rId84"/>
    </p:embeddedFont>
    <p:embeddedFont>
      <p:font typeface="MS PGothic" panose="020B0600070205080204" pitchFamily="34" charset="-128"/>
      <p:regular r:id="rId85"/>
    </p:embeddedFont>
    <p:embeddedFont>
      <p:font typeface="Verdana" panose="020B0604030504040204" pitchFamily="34" charset="0"/>
      <p:regular r:id="rId86"/>
      <p:bold r:id="rId87"/>
      <p:italic r:id="rId88"/>
      <p:boldItalic r:id="rId89"/>
    </p:embeddedFont>
    <p:embeddedFont>
      <p:font typeface="Webdings" panose="05030102010509060703" pitchFamily="18" charset="2"/>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orient="horz" pos="436" userDrawn="1">
          <p15:clr>
            <a:srgbClr val="A4A3A4"/>
          </p15:clr>
        </p15:guide>
        <p15:guide id="3" pos="3840" userDrawn="1">
          <p15:clr>
            <a:srgbClr val="A4A3A4"/>
          </p15:clr>
        </p15:guide>
        <p15:guide id="4" pos="325" userDrawn="1">
          <p15:clr>
            <a:srgbClr val="A4A3A4"/>
          </p15:clr>
        </p15:guide>
        <p15:guide id="5" orient="horz" pos="663" userDrawn="1">
          <p15:clr>
            <a:srgbClr val="A4A3A4"/>
          </p15:clr>
        </p15:guide>
        <p15:guide id="6" pos="7355" userDrawn="1">
          <p15:clr>
            <a:srgbClr val="A4A3A4"/>
          </p15:clr>
        </p15:guide>
        <p15:guide id="7" orient="horz" pos="40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22" autoAdjust="0"/>
    <p:restoredTop sz="68187" autoAdjust="0"/>
  </p:normalViewPr>
  <p:slideViewPr>
    <p:cSldViewPr snapToGrid="0" snapToObjects="1">
      <p:cViewPr varScale="1">
        <p:scale>
          <a:sx n="116" d="100"/>
          <a:sy n="116" d="100"/>
        </p:scale>
        <p:origin x="834" y="96"/>
      </p:cViewPr>
      <p:guideLst>
        <p:guide orient="horz" pos="2160"/>
        <p:guide orient="horz" pos="436"/>
        <p:guide pos="3840"/>
        <p:guide pos="325"/>
        <p:guide orient="horz" pos="663"/>
        <p:guide pos="7355"/>
        <p:guide orient="horz" pos="4042"/>
      </p:guideLst>
    </p:cSldViewPr>
  </p:slideViewPr>
  <p:outlineViewPr>
    <p:cViewPr>
      <p:scale>
        <a:sx n="33" d="100"/>
        <a:sy n="33" d="100"/>
      </p:scale>
      <p:origin x="0" y="-47172"/>
    </p:cViewPr>
    <p:sldLst>
      <p:sld r:id="rId1" collapse="1"/>
    </p:sldLst>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font" Target="fonts/font3.fntdata"/><Relationship Id="rId5" Type="http://schemas.openxmlformats.org/officeDocument/2006/relationships/slideMaster" Target="slideMasters/slideMaster5.xml"/><Relationship Id="rId90" Type="http://schemas.openxmlformats.org/officeDocument/2006/relationships/font" Target="fonts/font14.fntdata"/><Relationship Id="rId95" Type="http://schemas.openxmlformats.org/officeDocument/2006/relationships/tableStyles" Target="tableStyle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font" Target="fonts/font11.fntdata"/><Relationship Id="rId61" Type="http://schemas.openxmlformats.org/officeDocument/2006/relationships/slide" Target="slides/slide46.xml"/><Relationship Id="rId82" Type="http://schemas.openxmlformats.org/officeDocument/2006/relationships/font" Target="fonts/font6.fntdata"/><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font" Target="fonts/font1.fntdata"/></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11/12/2025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Ken Thompson and Dennis Ritchie developed a simpler OS which they called UNICS (later: UNIX). Many students studied it, especially when John Lions published a line-by-line commentary of the source code. This comment is found in the source. It has become famous.</a:t>
            </a: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Image 1 from: https://cdn1.vogel.de/unsafe/fit-in/1000x0/images.vogel.de/vogelonline/bdb/1717400/1717458/original.jpg</a:t>
            </a: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Image 2 from: https://upload.wikimedia.org/wikipedia/commons/thumb/5/50/Lions_Commentary_Unix.jpeg/330px-Lions_Commentary_Unix.jpeg</a:t>
            </a:r>
          </a:p>
          <a:p>
            <a:pPr marL="0" lvl="0" indent="0" algn="l" rtl="0">
              <a:spcBef>
                <a:spcPts val="0"/>
              </a:spcBef>
              <a:spcAft>
                <a:spcPts val="0"/>
              </a:spcAft>
              <a:buNone/>
            </a:pPr>
            <a:endParaRPr lang="en-US" sz="1200" noProof="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table has 5 columns and 11 rows. The data are as follows: Row 1 is divided into 6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1: Display subsystem; 0 times 4804 F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times 4804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 S I. The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are as follows: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D S I; 0 times 4805 0000; 0 times 4805 03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Display subsystem top.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Display subsystem top; 0 times 4805 0400; 0 times 4805 07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Display controller.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3: Display controller; 0 times 4805 0800; 0 times 4805 0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R F B I.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R F B I; 0 times 4805 0 C 00; 0 times 4805 0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Video encoder.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5: Video encoder; 0 times 4805 1000; 0 times 4805 1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2: Reserved; 0 times 4805 2000; 0 times 4805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 2: Reserved; 0 times 4805 2000; 0 times 4805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 3 is divided into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3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s D M A; 0 times 4805 6000; 0 times 4805 6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3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4805 7000; 0 times 4805 7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4: Reserved; 0 times 4805 8000; 0 times 4805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32 K B; Reserved. Row 5 has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5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I 2 C 3; 0 times 4806 0000; 0 times 4806 0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6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1000; 0 times 4806 1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Rows 7 and 8 also have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each. Row 7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 S B T L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L</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times 4806 2000; 0 times 4806 2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7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3000; 0 times 4806 3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8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H S U S B HOST; 0 times 4806 4000; 0 times 4806 4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8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5000; 0 times 4806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9: Reserved; 0 times 4806 6000; 0 times 4806 9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Rows 10 and 11 have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each. Row 10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UART 1; 0 times 4806 A 000; 0 times 4806 A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10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B 000; 0 times 4806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11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UART 2; 0 times 4806 C 000; 0 times 4806 C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11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D 000; 0 times 4806 D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12: Reserved; 0 times 4806 E 000; 0 times 4806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8 K B; Reserved.</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253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051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163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4B76CD51-BFA3-7C3C-49E0-26D062AC9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1F553B-400C-4750-A11E-7AC814BB6A1C}"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56323" name="Rectangle 2">
            <a:extLst>
              <a:ext uri="{FF2B5EF4-FFF2-40B4-BE49-F238E27FC236}">
                <a16:creationId xmlns:a16="http://schemas.microsoft.com/office/drawing/2014/main" id="{0FC5B350-AB64-2C75-0B63-0DBD4704DB3D}"/>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13C282B5-D542-7EA2-AE96-1F9B8382A0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diagram has the blocks labeled C P U and interrupt controller and transfer devices. C P U and interrupt controller are connected in parallel in a bus bar. A forward arrow labeled 3. C P U acks interrupt is from C P U to interrupt controller. A reverse arrow labeled 2. Controller issues interrupt is from interrupt controller to C P U. Left arrows are from disk, keyboard, clock, and printer to interrupt controller. The left arrow from disk is labeled 1. Device is finished</a:t>
            </a:r>
            <a:r>
              <a:rPr lang="en-US" sz="1200" dirty="0">
                <a:effectLst/>
                <a:latin typeface="Arial" panose="020B0604020202020204" pitchFamily="34" charset="0"/>
                <a:ea typeface="Calibri" panose="020F050202020403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4127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056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consists of four blocks labeled C P U, D M A controller, Disk controller, and main memory connected from the bottom by a bus. The D M A controller block contains three sub-blocks labeled address, count, and control. An arrow labeled 1, C P U programs the D M A controller from C P U block points to the D M A controller block. Another arrow labeled 2, D M A requests transfer to memory points from D M A controller to the disk controller block. The disk controller contains a block labeled buffer which is connected to the main memory block using an arrow labeled 3, data transfer. A drive is also attached to the disk controller. An arrow from the disk controller points to the D M A controller labeled 4, Ack. Another arrow from the D M A controller points to the C P U labeled interrupt when done.</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9771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404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6282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415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A329909-4340-863A-88EC-2898A43666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9EF246-C441-43BA-9255-6807816AA37D}"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53251" name="Rectangle 2">
            <a:extLst>
              <a:ext uri="{FF2B5EF4-FFF2-40B4-BE49-F238E27FC236}">
                <a16:creationId xmlns:a16="http://schemas.microsoft.com/office/drawing/2014/main" id="{1DEB2CC5-D1E2-E632-E63F-C9BD91470228}"/>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7679AE1E-2DEA-9E9F-CA56-F48028E910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301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7205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consists of a block that is placed on another block labeled hardware. The first block is divided into four segments labeled from top to bottom as use level I O software, device-independent operating system software, device drivers, and interrupt handlers.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6673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 </a:t>
            </a:r>
            <a:r>
              <a:rPr lang="en-US" dirty="0" err="1"/>
              <a:t>S</a:t>
            </a:r>
            <a:r>
              <a:rPr lang="en-US"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670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 </a:t>
            </a:r>
            <a:r>
              <a:rPr lang="en-US" dirty="0" err="1"/>
              <a:t>S</a:t>
            </a:r>
            <a:r>
              <a:rPr lang="en-US"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2309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divided into two segments labeled user space and kernel space. The user space segment contains a circular block labeled user program which represents user process pointed to a block labeled rest of the operating system which is given inside the kernel space segment. From the rest of the operating system block, three arrows point to three blocks labeled printer driver, camera driver, S </a:t>
            </a:r>
            <a:r>
              <a:rPr lang="en-US" dirty="0" err="1"/>
              <a:t>S</a:t>
            </a:r>
            <a:r>
              <a:rPr lang="en-US" dirty="0"/>
              <a:t> D driver. Again three arrows from these blocks point to another three blocks which come under the hardware part labeled printer controller, camera controller, S </a:t>
            </a:r>
            <a:r>
              <a:rPr lang="en-US" dirty="0" err="1"/>
              <a:t>S</a:t>
            </a:r>
            <a:r>
              <a:rPr lang="en-US" dirty="0"/>
              <a:t> D controller. These three blocks are connected to the printer, camera, and S </a:t>
            </a:r>
            <a:r>
              <a:rPr lang="en-US" dirty="0" err="1"/>
              <a:t>S</a:t>
            </a:r>
            <a:r>
              <a:rPr lang="en-US" dirty="0"/>
              <a:t> D devices.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2152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072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two blocks consisting of two segments labeled user space and kernel space placed at two ends and connected by a network. The user space segment of the left block contains a sub-block labeled user process which is pointed to another sub-block given inside the kernel space using an arrow 1. Another arrow labeled 2 points from this block points to a block labeled network controller and it is connected to another network controller placed below the right block using an arrow labeled 3. An arrow labeled 4 points from the right network controller to a block given inside the kernel space and again arrow 5 points from this sub-block to another block given inside the user space.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6469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3194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a block labeled layer which is divided into five segments. The five segments are labeled from top to bottom as follows. User processes, Device-independent software, Device drivers, Interrupt handlers, and Hardware. Three arrows pointed downward starting from the first layer to the last layer sequentially are labeled I O request and another four arrows pointed upward from bottom to top layer are labeled I O reply. </a:t>
            </a:r>
          </a:p>
          <a:p>
            <a:r>
              <a:rPr lang="en-US" noProof="0" dirty="0"/>
              <a:t>The I O functions of each layer from top to bottom are labeled as follows. Layer 1: Make I O call; format I O; spooling. Layer 2: Naming, protection, blocking, buffering, allocation. Layer 3: Set up device registers; check status.</a:t>
            </a:r>
          </a:p>
          <a:p>
            <a:r>
              <a:rPr lang="en-US" noProof="0" dirty="0"/>
              <a:t>Layer 4: Wake up the driver when I O completed. Layer 5: Perform I O operation.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846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In the illustration, starting from the left, a C P U or M </a:t>
            </a:r>
            <a:r>
              <a:rPr lang="en-US" sz="1200" dirty="0" err="1">
                <a:effectLst/>
                <a:latin typeface="Arial" panose="020B0604020202020204" pitchFamily="34" charset="0"/>
                <a:ea typeface="Calibri" panose="020F0502020204030204" pitchFamily="34" charset="0"/>
                <a:cs typeface="Arial" panose="020B0604020202020204" pitchFamily="34" charset="0"/>
              </a:rPr>
              <a:t>M</a:t>
            </a:r>
            <a:r>
              <a:rPr lang="en-US" sz="1200" dirty="0">
                <a:effectLst/>
                <a:latin typeface="Arial" panose="020B0604020202020204" pitchFamily="34" charset="0"/>
                <a:ea typeface="Calibri" panose="020F0502020204030204" pitchFamily="34" charset="0"/>
                <a:cs typeface="Arial" panose="020B0604020202020204" pitchFamily="34" charset="0"/>
              </a:rPr>
              <a:t> U, a memory, a video controller, a keyboard controller, a U S B controlled, and a hard disk controller is all connected parallelly from left to right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in a bus bar</a:t>
            </a:r>
            <a:r>
              <a:rPr lang="en-US" sz="1200" dirty="0">
                <a:effectLst/>
                <a:latin typeface="Arial" panose="020B0604020202020204" pitchFamily="34" charset="0"/>
                <a:ea typeface="Calibri" panose="020F0502020204030204" pitchFamily="34" charset="0"/>
                <a:cs typeface="Arial" panose="020B0604020202020204" pitchFamily="34" charset="0"/>
              </a:rPr>
              <a:t>. The video controller is connected to a monitor separately from above. Likewise, the keyboard controller is connected to a keyboard, the U S B controller is connected to a U S B printer, and the hard disk controller is connected to a hard disk drive.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42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compares a S </a:t>
            </a:r>
            <a:r>
              <a:rPr lang="en-US" noProof="0" dirty="0" err="1"/>
              <a:t>S</a:t>
            </a:r>
            <a:r>
              <a:rPr lang="en-US" noProof="0" dirty="0"/>
              <a:t> D and an H D </a:t>
            </a:r>
            <a:r>
              <a:rPr lang="en-US" noProof="0" dirty="0" err="1"/>
              <a:t>D</a:t>
            </a:r>
            <a:r>
              <a:rPr lang="en-US" noProof="0" dirty="0"/>
              <a:t>. The left illustration shows an opened S </a:t>
            </a:r>
            <a:r>
              <a:rPr lang="en-US" noProof="0" dirty="0" err="1"/>
              <a:t>S</a:t>
            </a:r>
            <a:r>
              <a:rPr lang="en-US" noProof="0" dirty="0"/>
              <a:t> D while the right illustration shows an opened H D </a:t>
            </a:r>
            <a:r>
              <a:rPr lang="en-US" noProof="0" dirty="0" err="1"/>
              <a:t>D</a:t>
            </a:r>
            <a:r>
              <a:rPr lang="en-US" noProof="0" dirty="0"/>
              <a:t>.</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8832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145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7145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Description:</a:t>
            </a:r>
          </a:p>
          <a:p>
            <a:r>
              <a:rPr lang="en-US" dirty="0"/>
              <a:t>The Top illustration shows a diagram of multiple concentric circles. A yellow circle among the concentric circles is labeled as track slash cylinder. A red highlighted area is labeled as sector. The Bottom illustration shows heads of a hard disk drive. It is labeled as 8 heads, 4 platters.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0560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The disk contains 8 rings and is divided into two zones. The outer zone contains five rings and is divided into 32 sectors labeled from 0 to 31. The inner zone contains 3 rings and is divided into 16 sectors labeled from 0 to 15.</a:t>
            </a:r>
          </a:p>
          <a:p>
            <a:r>
              <a:rPr lang="en-US" dirty="0"/>
              <a:t>Figure b: Here the disk contains 8 rings and is divided into 25 sectors labeled from 0 to 24.</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166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illustrates a disk rotating in a counterclockwise direction and consisting of seven rings. The 8 rings are divided into 32 sectors. The outer ring is labeled from 0 to 31 starting from the bottom and each inner ring is labeled 0 to 31, three sectors right of the outer ring.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667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EDB07D3-77A8-FEB8-A1A5-D0224A321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80A169-EBB3-44A6-BAD1-17C7C8F8DAFE}"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8938650A-8854-FB2B-AD9B-31B3C3340CC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E0D4B6D-CEE5-F41E-0E02-33531E9B9F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EA63ADB-5649-1728-A2F4-1DB23FEFEA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E5A86D-CA12-42CC-908F-7F8EE1E4624F}"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06E0088-5CA8-6955-C95A-15AD0231E32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8635DAF8-9B2F-947C-F31E-21F458AC2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9908D5A2-BC4E-278F-5603-14D3B42E7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9051F39-7DA7-4456-A762-08DBB3C296B7}"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7A65CD03-B5FE-B61D-6205-D9A665C6CC1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AC6B755E-91F8-861F-983C-BB61F09B06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illustration shows the pin number and signals name as follows. 1, STROBE; 2, D 0; 3, D 1; 4, D 2; 5, D 3; 6, D 4; 7, D 5; 8, D 6; 9, D 7; 10, A C K; 11, BUSY; 12, Paper out; 13, select; 14, line feed; 15, error; 16, reset; 17, select printer; 18, G N D; 19, G N D; 20, G N D; 21, G N D; 22, G N D; 23, G N D; 24, G N D; 25, G N 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1CBE6468-ACBC-6B33-B0DC-C1567B25E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C50477-F666-404B-A89A-BC5E0D45393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0E9E0D03-4480-AC3C-E4D2-634D482A5017}"/>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147ED3D9-6330-B7BB-7991-AFCEBEBAE7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73F8DF61-139E-442D-FD5F-FB34D81B4E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69A91C-36EA-434E-834C-04B7674E2A6D}"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A51FB0D-8851-77D4-1635-9D90AE352B35}"/>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AAD3EF09-1ED3-BE2D-7F11-5229A2A00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55D876DA-A6D0-96B5-9E12-9B4B1DD28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BE39EF-C959-4872-A004-A90441EA0557}"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51919162-C8E0-C457-1059-C62D35A79905}"/>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368FFF72-A02A-C346-2356-8F4EE2039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B727F47-11C9-9F78-87DF-77AB534EB5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1C06EC0-2524-4B2D-94D7-B9635F3E095E}"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3A23759E-C965-BC96-341A-AE9AD702D6AA}"/>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0AE8138E-89A8-24E0-FAF9-C6529097CA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D4DB53B0-BA94-99C5-1632-5FF893DC7D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F7E5FD-4078-48C9-BC60-F2563707EB47}"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97B05D27-4CB5-0106-2B13-5A94FD458CD1}"/>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0A7D6652-D571-94BB-6EF7-44E49C9B18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05D683ED-7113-4F7A-D9C0-E1DAB1070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7C21B5-2B1A-4BDA-9FA3-89F36AFE4362}"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9D8213E9-F490-7D57-4091-151EF8F52FA8}"/>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B10C6C8-09E0-8D99-F2D1-9D979AE13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0D41FB35-65A5-60CE-13C2-4C16DD534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4EF0A8-08DA-4B4D-919F-CEF1322F670B}"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2B79287E-CF2E-CB4D-8AE0-0DF4EC510CC7}"/>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16E5AE30-729F-BFEB-F99C-4E36E931B7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2A96B786-559B-73C8-073D-2B052781D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DDA8B5-5E2B-4683-9A6B-13E125A8888D}"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FAE60807-A230-10C8-BE93-D652E81A784E}"/>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EF3D17A1-5011-C534-3654-4D7FF50BF9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three disks divided into 31 segments.</a:t>
            </a:r>
          </a:p>
          <a:p>
            <a:r>
              <a:rPr lang="en-US" dirty="0"/>
              <a:t>Figure a: The segments are labeled 0 to 29 from the top in a clockwise direction. The seventh segment is left empty and shaded in dark and labeled bad sector. Segments 30 and 31 are also left empty and shaded in a light color and labeled space sector.</a:t>
            </a:r>
          </a:p>
          <a:p>
            <a:r>
              <a:rPr lang="en-US" dirty="0"/>
              <a:t>Figure b: The segments are labeled 0 to 29 from the top in a clockwise direction. The seventh segment is left empty and shaded in dark. Segments 30 is labeled 7 and segment 31 is left empty and shaded in a light color.</a:t>
            </a:r>
          </a:p>
          <a:p>
            <a:r>
              <a:rPr lang="en-US" dirty="0"/>
              <a:t>Figure c: The segments are labeled from the top in a clockwise direction as follows, 0 to 6, then blank, 7 to 29, then blank. The first blank segment is shaded in dark color and the second blank segment is shaded in a light color.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9571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labeled remote host which consists of seven rows. The first five rows are labeled user space and the remaining two rows are labeled kernel space. The first row consists of two columns labeled window manager, application program. The remaining rows are labeled from top to bottom as follows. </a:t>
            </a:r>
            <a:r>
              <a:rPr lang="en-US" dirty="0" err="1"/>
              <a:t>Motiff</a:t>
            </a:r>
            <a:r>
              <a:rPr lang="en-US" dirty="0"/>
              <a:t>, Intrinsic, </a:t>
            </a:r>
            <a:r>
              <a:rPr lang="en-US" dirty="0" err="1"/>
              <a:t>Xlib</a:t>
            </a:r>
            <a:r>
              <a:rPr lang="en-US" dirty="0"/>
              <a:t>, X client, UNIX, hardware. Another block is given next to the remote host block which contains three rows labeled X server, UNIX, and hardware. This block is connected to a computer that has a window. The two blocks are connected by a network. The X client of the first block is connected to the X server of the second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124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Description1:</a:t>
            </a:r>
          </a:p>
          <a:p>
            <a:r>
              <a:rPr lang="en-US" sz="1200" dirty="0">
                <a:latin typeface="Arial" panose="020B0604020202020204" pitchFamily="34" charset="0"/>
                <a:cs typeface="Arial" panose="020B0604020202020204" pitchFamily="34" charset="0"/>
              </a:rPr>
              <a:t>The left illustration shows U S B Standard A. The pins are labeled from left to right as follows. Negative, 4; D positive, 3; D negative, 2; positive, 1. The right illustration shows U S B Standard B. The pins are labeled as follows. Positive, 1; D negative, 2; D positive, 3; negative, 4.</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Long Description2:</a:t>
            </a:r>
          </a:p>
          <a:p>
            <a:r>
              <a:rPr lang="en-US" sz="1200" dirty="0">
                <a:latin typeface="Arial" panose="020B0604020202020204" pitchFamily="34" charset="0"/>
                <a:cs typeface="Arial" panose="020B0604020202020204" pitchFamily="34" charset="0"/>
              </a:rPr>
              <a:t>The left side of the illustration shows U S B 1 point 0 dash 2 point 0. The </a:t>
            </a:r>
            <a:r>
              <a:rPr lang="en-US" sz="1200" dirty="0" err="1">
                <a:latin typeface="Arial" panose="020B0604020202020204" pitchFamily="34" charset="0"/>
                <a:cs typeface="Arial" panose="020B0604020202020204" pitchFamily="34" charset="0"/>
              </a:rPr>
              <a:t>labelings</a:t>
            </a:r>
            <a:r>
              <a:rPr lang="en-US" sz="1200" dirty="0">
                <a:latin typeface="Arial" panose="020B0604020202020204" pitchFamily="34" charset="0"/>
                <a:cs typeface="Arial" panose="020B0604020202020204" pitchFamily="34" charset="0"/>
              </a:rPr>
              <a:t> of different types of U S B are as follows. A, B, Mini-A, Mini-B, Micro-A, and Micro-B. The right side of the illustration shows U S B 3 point 0 dash 3 point 1. The </a:t>
            </a:r>
            <a:r>
              <a:rPr lang="en-US" sz="1200" dirty="0" err="1">
                <a:latin typeface="Arial" panose="020B0604020202020204" pitchFamily="34" charset="0"/>
                <a:cs typeface="Arial" panose="020B0604020202020204" pitchFamily="34" charset="0"/>
              </a:rPr>
              <a:t>labelings</a:t>
            </a:r>
            <a:r>
              <a:rPr lang="en-US" sz="1200" dirty="0">
                <a:latin typeface="Arial" panose="020B0604020202020204" pitchFamily="34" charset="0"/>
                <a:cs typeface="Arial" panose="020B0604020202020204" pitchFamily="34" charset="0"/>
              </a:rPr>
              <a:t> of different types of U S B are as follows. Micro-B and C.</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Long Description3:</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illustration consists of the following fields. Voltage signal in the differential pair, differential decoding N R Z I decoding, packet format, the start of packet slash clock sync, the packet I D (L S B first, 1010 equals NAK), and end of packet.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Voltage signal in the differential pair: a wave labeled D plus is a line becoming a regular sine wave with 3 cycles and becoming an irregular square waveform for two cycles and a line. The wavelength is delta t equals 1 over 12 M H z approximately equals 83 m s. Differential decoding N R Z I decoding: a wave labeled D minus is a line becoming a regular sine wave with 3 cycles and thereafter following the reverse trend of the wave of the voltage signal in the differential pair. Differential decoding: K; J; K; J; K; J; K; K; J; J; K; K; K; J; J; K; 0; 0; J. N R Z I decoding: blank; blank; blank; blank; blank; blank; blank; blank; 0; 1; 0; 1; 1; 0; 1; 0. Start of packet is till K; K of differential decoding, Packet I D is till J; J; K, and End of packet is 0 0 J</a:t>
            </a:r>
            <a:r>
              <a:rPr lang="en-US" sz="1200" dirty="0">
                <a:effectLst/>
                <a:latin typeface="Arial" panose="020B0604020202020204" pitchFamily="34" charset="0"/>
                <a:ea typeface="Calibri" panose="020F050202020403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58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7F22E-8440-8D5D-4EE5-D0602B8443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820A-803D-D5C2-A201-7821FC600A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DCCA57-7259-B52A-452E-7EAAB827F77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a:extLst>
              <a:ext uri="{FF2B5EF4-FFF2-40B4-BE49-F238E27FC236}">
                <a16:creationId xmlns:a16="http://schemas.microsoft.com/office/drawing/2014/main" id="{AE3043C1-4D70-F51E-23B2-C8935DD213D4}"/>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707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563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372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The blocks labeled C P U, Memory, and I slash O are arranged from left to right. Connection lines labeled all addresses (memory and I slash O) go here, from the bottom of each line are connected to a bus.</a:t>
            </a:r>
          </a:p>
          <a:p>
            <a:r>
              <a:rPr lang="en-US" dirty="0"/>
              <a:t>Figure b: The blocks labeled C P U, Memory, and I slash O are arranged from left to right and connected from the bottom to a bus. Here the C P U block and memory block is connected by a bus which is labeled C P U reads and writes of memory go over this high bandwidth bus. The text labeled This memory port is to allow I slash O devices access to memory points to the memory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263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Ken Thompson and Dennis Ritchie developed a simpler O S which they called UNICS (later: UNIX). Many students studied it, especially when John Lions published a line-by-line commentary of the source code. This comment is found in the source. It has become famous.</a:t>
            </a:r>
          </a:p>
          <a:p>
            <a:pPr marL="0" lvl="0" indent="0" algn="l" rtl="0">
              <a:spcBef>
                <a:spcPts val="0"/>
              </a:spcBef>
              <a:spcAft>
                <a:spcPts val="0"/>
              </a:spcAft>
              <a:buNone/>
            </a:pPr>
            <a:r>
              <a:rPr lang="en-US" dirty="0"/>
              <a:t>Image 1 from: https://cdn1.vogel.de/unsafe/fit-in/1000x0/images.vogel.de/vogelonline/bdb/1717400/1717458/original.jpg</a:t>
            </a:r>
          </a:p>
          <a:p>
            <a:pPr marL="0" lvl="0" indent="0" algn="l" rtl="0">
              <a:spcBef>
                <a:spcPts val="0"/>
              </a:spcBef>
              <a:spcAft>
                <a:spcPts val="0"/>
              </a:spcAft>
              <a:buNone/>
            </a:pPr>
            <a:r>
              <a:rPr lang="en-US" dirty="0"/>
              <a:t>Image 2 from: https://upload.wikimedia.org/wikipedia/commons/thumb/5/50/Lions_Commentary_Unix.jpeg/330px-Lions_Commentary_Unix.jpeg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452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647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647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2765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2765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27658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2765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40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060825"/>
            <a:ext cx="10972800" cy="497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E2378D-EA9A-986B-BAD5-61ECF26BBF86}"/>
              </a:ext>
            </a:extLst>
          </p:cNvPr>
          <p:cNvSpPr>
            <a:spLocks noGrp="1"/>
          </p:cNvSpPr>
          <p:nvPr>
            <p:ph sz="quarter" idx="19"/>
          </p:nvPr>
        </p:nvSpPr>
        <p:spPr>
          <a:xfrm>
            <a:off x="609600" y="5621338"/>
            <a:ext cx="10972800" cy="438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FE159A5-7755-8CFC-BB8D-D91790603ECE}"/>
              </a:ext>
            </a:extLst>
          </p:cNvPr>
          <p:cNvSpPr>
            <a:spLocks noGrp="1"/>
          </p:cNvSpPr>
          <p:nvPr>
            <p:ph sz="quarter" idx="20"/>
          </p:nvPr>
        </p:nvSpPr>
        <p:spPr>
          <a:xfrm>
            <a:off x="609600" y="6118225"/>
            <a:ext cx="10972800" cy="438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296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26.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27.xml"/><Relationship Id="rId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5.xml"/><Relationship Id="rId1" Type="http://schemas.openxmlformats.org/officeDocument/2006/relationships/slideLayout" Target="../slideLayouts/slideLayout28.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403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8" name="Picture Placeholder 11" descr="Pearson Logo">
            <a:extLst>
              <a:ext uri="{FF2B5EF4-FFF2-40B4-BE49-F238E27FC236}">
                <a16:creationId xmlns:a16="http://schemas.microsoft.com/office/drawing/2014/main" id="{A8ACCA18-3B43-4703-AFBB-BFA77C6D763D}"/>
              </a:ext>
            </a:extLst>
          </p:cNvPr>
          <p:cNvPicPr>
            <a:picLocks noChangeAspect="1"/>
          </p:cNvPicPr>
          <p:nvPr userDrawn="1"/>
        </p:nvPicPr>
        <p:blipFill>
          <a:blip r:embed="rId15"/>
          <a:srcRect/>
          <a:stretch/>
        </p:blipFill>
        <p:spPr>
          <a:xfrm>
            <a:off x="518677" y="6420738"/>
            <a:ext cx="948533" cy="298884"/>
          </a:xfrm>
          <a:prstGeom prst="rect">
            <a:avLst/>
          </a:prstGeom>
        </p:spPr>
      </p:pic>
      <p:sp>
        <p:nvSpPr>
          <p:cNvPr id="9" name="Content Placeholder 7">
            <a:extLst>
              <a:ext uri="{FF2B5EF4-FFF2-40B4-BE49-F238E27FC236}">
                <a16:creationId xmlns:a16="http://schemas.microsoft.com/office/drawing/2014/main" id="{7C62C76D-699F-4076-9BB2-74E6B97AF1FC}"/>
              </a:ext>
            </a:extLst>
          </p:cNvPr>
          <p:cNvSpPr txBox="1">
            <a:spLocks/>
          </p:cNvSpPr>
          <p:nvPr userDrawn="1"/>
        </p:nvSpPr>
        <p:spPr>
          <a:xfrm>
            <a:off x="5089068" y="6459030"/>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4" r:id="rId4"/>
    <p:sldLayoutId id="2147483680" r:id="rId5"/>
    <p:sldLayoutId id="2147483676" r:id="rId6"/>
    <p:sldLayoutId id="2147483677" r:id="rId7"/>
    <p:sldLayoutId id="2147483678" r:id="rId8"/>
    <p:sldLayoutId id="2147483679" r:id="rId9"/>
    <p:sldLayoutId id="2147483671" r:id="rId10"/>
    <p:sldLayoutId id="2147483673" r:id="rId11"/>
    <p:sldLayoutId id="2147483670"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C541C9E-1931-9EDC-111A-7D519F2A7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6FE2F87-9170-7A38-9D68-49293E7C7291}"/>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7A32893-7E28-A098-89D1-D5B398AB997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6C983DA-9E22-4071-A505-90167CE123E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357D8A7C-42CA-88ED-E5BE-DE84DB734538}"/>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BF76D9F-C415-B10E-1014-6147C70998F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492F1440-0723-630F-F815-17BA45EAF5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9D64C9AD-A2AF-3FC8-A474-05C571D82F15}"/>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12.</a:t>
            </a:r>
            <a:fld id="{BEB449EF-FE5C-40F3-9CE7-A05566F97CA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930FD8BE-216B-C6EC-A88F-7BCE809D7F00}"/>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BE5C7FB7-6842-4D6B-5FC0-2EDA21BF4BB4}"/>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F8CF016-9BA0-0C6A-3A9A-C72741068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C541C9E-1931-9EDC-111A-7D519F2A7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6FE2F87-9170-7A38-9D68-49293E7C7291}"/>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7A32893-7E28-A098-89D1-D5B398AB997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6C983DA-9E22-4071-A505-90167CE123E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357D8A7C-42CA-88ED-E5BE-DE84DB734538}"/>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BF76D9F-C415-B10E-1014-6147C70998F5}"/>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492F1440-0723-630F-F815-17BA45EAF5D9}"/>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9D64C9AD-A2AF-3FC8-A474-05C571D82F15}"/>
              </a:ext>
            </a:extLst>
          </p:cNvPr>
          <p:cNvSpPr txBox="1">
            <a:spLocks noChangeArrowheads="1"/>
          </p:cNvSpPr>
          <p:nvPr/>
        </p:nvSpPr>
        <p:spPr bwMode="auto">
          <a:xfrm>
            <a:off x="5628218" y="6613526"/>
            <a:ext cx="690033"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12.</a:t>
            </a:r>
            <a:fld id="{BEB449EF-FE5C-40F3-9CE7-A05566F97CA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930FD8BE-216B-C6EC-A88F-7BCE809D7F00}"/>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BE5C7FB7-6842-4D6B-5FC0-2EDA21BF4BB4}"/>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F8CF016-9BA0-0C6A-3A9A-C72741068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4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82DC201-8FC5-1B3F-69F8-B955F079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2A9A502-24AB-0C6B-762C-F0469E51E18F}"/>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7F74F10-5172-F6B6-AF4B-22DE0A4C0D04}"/>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3C56A1C-BB76-5B33-126B-C26E67DA3381}"/>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EFB52AAB-1F66-8E09-534C-DDCBE0B901C7}"/>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BD6F82CA-83D1-1F94-949A-33815442D791}"/>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35808FC0-BF49-2A30-1FC7-C9C097F1E254}"/>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521A0110-E24A-D523-6DFA-F523C456C15F}"/>
              </a:ext>
            </a:extLst>
          </p:cNvPr>
          <p:cNvSpPr txBox="1">
            <a:spLocks noChangeArrowheads="1"/>
          </p:cNvSpPr>
          <p:nvPr/>
        </p:nvSpPr>
        <p:spPr bwMode="auto">
          <a:xfrm>
            <a:off x="5628218" y="6613526"/>
            <a:ext cx="690033"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11.</a:t>
            </a:r>
            <a:fld id="{18801D35-3473-408C-9226-B096E6F8DAA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90A9300-B70B-36A0-5DAA-F0CECE6D3924}"/>
              </a:ext>
            </a:extLst>
          </p:cNvPr>
          <p:cNvSpPr txBox="1">
            <a:spLocks noChangeArrowheads="1"/>
          </p:cNvSpPr>
          <p:nvPr/>
        </p:nvSpPr>
        <p:spPr bwMode="auto">
          <a:xfrm>
            <a:off x="8652933" y="6588126"/>
            <a:ext cx="3617384" cy="246063"/>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74509BF-5FE6-A3ED-56A0-019A79249475}"/>
              </a:ext>
            </a:extLst>
          </p:cNvPr>
          <p:cNvSpPr txBox="1">
            <a:spLocks noChangeArrowheads="1"/>
          </p:cNvSpPr>
          <p:nvPr/>
        </p:nvSpPr>
        <p:spPr bwMode="auto">
          <a:xfrm>
            <a:off x="247651" y="6621463"/>
            <a:ext cx="3640667" cy="246062"/>
          </a:xfrm>
          <a:prstGeom prst="rect">
            <a:avLst/>
          </a:prstGeom>
          <a:noFill/>
          <a:ln>
            <a:noFill/>
          </a:ln>
        </p:spPr>
        <p:txBody>
          <a:bodyPr wrap="squar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342BAE8-4E92-57B0-9A58-13E72A6F9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7.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3347" y="232624"/>
            <a:ext cx="11152715"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14721" y="1019606"/>
            <a:ext cx="11152715"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391" y="1587994"/>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099941" y="2914341"/>
            <a:ext cx="1672459" cy="498016"/>
          </a:xfrm>
        </p:spPr>
        <p:txBody>
          <a:bodyPr wrap="square" lIns="0" tIns="18000" rIns="0" bIns="18000" anchor="ctr" anchorCtr="0">
            <a:spAutoFit/>
          </a:bodyPr>
          <a:lstStyle/>
          <a:p>
            <a:pPr indent="-101600"/>
            <a:r>
              <a:rPr lang="en-US" dirty="0"/>
              <a:t>Chapter 5</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099941" y="3713269"/>
            <a:ext cx="1672459" cy="374906"/>
          </a:xfrm>
        </p:spPr>
        <p:txBody>
          <a:bodyPr wrap="square" lIns="0" tIns="18000" rIns="0" bIns="18000" anchor="ctr" anchorCtr="0">
            <a:spAutoFit/>
          </a:bodyPr>
          <a:lstStyle/>
          <a:p>
            <a:pPr indent="-101600"/>
            <a:r>
              <a:rPr lang="en-US" dirty="0"/>
              <a:t>Input /Output</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18677" y="6420738"/>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9068" y="6459029"/>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61791"/>
            <a:ext cx="11152748" cy="559572"/>
          </a:xfrm>
        </p:spPr>
        <p:txBody>
          <a:bodyPr wrap="square" lIns="0" tIns="18000" rIns="0" bIns="18000" anchor="ctr" anchorCtr="0">
            <a:spAutoFit/>
          </a:bodyPr>
          <a:lstStyle/>
          <a:p>
            <a:r>
              <a:rPr lang="en-US" sz="3400" noProof="0" dirty="0"/>
              <a:t>Accessing I/O Registers </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3315" y="1031144"/>
            <a:ext cx="7039535" cy="1836844"/>
          </a:xfrm>
        </p:spPr>
        <p:txBody>
          <a:bodyPr wrap="square" lIns="0" tIns="18000" rIns="0" bIns="18000" anchor="ctr" anchorCtr="0">
            <a:spAutoFit/>
          </a:bodyPr>
          <a:lstStyle/>
          <a:p>
            <a:pPr marL="0" indent="0">
              <a:spcBef>
                <a:spcPts val="600"/>
              </a:spcBef>
              <a:buNone/>
            </a:pPr>
            <a:r>
              <a:rPr lang="en-US" sz="2800" b="1" dirty="0"/>
              <a:t>Memory-mapped I/O (</a:t>
            </a:r>
            <a:r>
              <a:rPr lang="en-US" sz="2800" b="1" spc="-300" dirty="0"/>
              <a:t>M </a:t>
            </a:r>
            <a:r>
              <a:rPr lang="en-US" sz="2800" b="1" spc="-300" dirty="0" err="1"/>
              <a:t>M</a:t>
            </a:r>
            <a:r>
              <a:rPr lang="en-US" sz="2800" b="1" spc="-300" dirty="0"/>
              <a:t> I </a:t>
            </a:r>
            <a:r>
              <a:rPr lang="en-US" sz="2800" b="1" dirty="0"/>
              <a:t>O)</a:t>
            </a:r>
          </a:p>
          <a:p>
            <a:pPr marL="342900" indent="-342900">
              <a:spcBef>
                <a:spcPts val="600"/>
              </a:spcBef>
            </a:pPr>
            <a:r>
              <a:rPr lang="en-US" sz="2800" dirty="0"/>
              <a:t>I/O Registers are mapped into addresses of main memory and accessed like memory</a:t>
            </a:r>
          </a:p>
        </p:txBody>
      </p:sp>
      <p:sp>
        <p:nvSpPr>
          <p:cNvPr id="3" name="Content Placeholder 2">
            <a:extLst>
              <a:ext uri="{FF2B5EF4-FFF2-40B4-BE49-F238E27FC236}">
                <a16:creationId xmlns:a16="http://schemas.microsoft.com/office/drawing/2014/main" id="{B5E1FED6-ECAF-F625-64A1-C362A1B99A0C}"/>
              </a:ext>
            </a:extLst>
          </p:cNvPr>
          <p:cNvSpPr>
            <a:spLocks noGrp="1"/>
          </p:cNvSpPr>
          <p:nvPr>
            <p:ph sz="quarter" idx="14"/>
          </p:nvPr>
        </p:nvSpPr>
        <p:spPr>
          <a:xfrm>
            <a:off x="523315" y="3434272"/>
            <a:ext cx="7372910" cy="975070"/>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sym typeface="Consolas"/>
              </a:rPr>
              <a:t>mov 0x278, a</a:t>
            </a:r>
            <a:r>
              <a:rPr lang="en-US" sz="100" dirty="0">
                <a:latin typeface="Consolas" panose="020B0609020204030204" pitchFamily="49" charset="0"/>
                <a:sym typeface="Consolas"/>
              </a:rPr>
              <a:t> </a:t>
            </a:r>
            <a:r>
              <a:rPr lang="en-US" sz="2800" dirty="0">
                <a:latin typeface="Consolas" panose="020B0609020204030204" pitchFamily="49" charset="0"/>
                <a:sym typeface="Consolas"/>
              </a:rPr>
              <a:t>x   </a:t>
            </a:r>
            <a:r>
              <a:rPr lang="en-US" sz="100" dirty="0">
                <a:latin typeface="Consolas" panose="020B0609020204030204" pitchFamily="49" charset="0"/>
                <a:sym typeface="Consolas"/>
              </a:rPr>
              <a:t>hash</a:t>
            </a:r>
            <a:r>
              <a:rPr lang="en-US" sz="2800" dirty="0">
                <a:latin typeface="Consolas" panose="020B0609020204030204" pitchFamily="49" charset="0"/>
                <a:sym typeface="Consolas"/>
              </a:rPr>
              <a:t> store value of a</a:t>
            </a:r>
            <a:r>
              <a:rPr lang="en-US" sz="100" dirty="0">
                <a:latin typeface="Consolas" panose="020B0609020204030204" pitchFamily="49" charset="0"/>
                <a:sym typeface="Consolas"/>
              </a:rPr>
              <a:t> </a:t>
            </a:r>
            <a:r>
              <a:rPr lang="en-US" sz="2800" dirty="0">
                <a:latin typeface="Consolas" panose="020B0609020204030204" pitchFamily="49" charset="0"/>
                <a:sym typeface="Consolas"/>
              </a:rPr>
              <a:t>x</a:t>
            </a:r>
          </a:p>
          <a:p>
            <a:pPr marL="0" indent="0">
              <a:spcBef>
                <a:spcPts val="600"/>
              </a:spcBef>
              <a:buNone/>
            </a:pPr>
            <a:r>
              <a:rPr lang="en-US" sz="2800" dirty="0">
                <a:latin typeface="Consolas" panose="020B0609020204030204" pitchFamily="49" charset="0"/>
                <a:sym typeface="Consolas"/>
              </a:rPr>
              <a:t>                </a:t>
            </a:r>
            <a:r>
              <a:rPr lang="en-US" sz="100" dirty="0">
                <a:latin typeface="Consolas" panose="020B0609020204030204" pitchFamily="49" charset="0"/>
                <a:sym typeface="Consolas"/>
              </a:rPr>
              <a:t>hash</a:t>
            </a:r>
            <a:r>
              <a:rPr lang="en-US" sz="2800" dirty="0">
                <a:latin typeface="Consolas" panose="020B0609020204030204" pitchFamily="49" charset="0"/>
                <a:sym typeface="Consolas"/>
              </a:rPr>
              <a:t> to address 0x278</a:t>
            </a:r>
            <a:endParaRPr lang="en-US" sz="2800" dirty="0">
              <a:latin typeface="Consolas" panose="020B0609020204030204" pitchFamily="49" charset="0"/>
            </a:endParaRPr>
          </a:p>
        </p:txBody>
      </p:sp>
      <p:pic>
        <p:nvPicPr>
          <p:cNvPr id="5" name="Picture 4" descr="The figure is titled one address space. It consists of a block that is divided into a smaller upper segment and a larger lower segment. The upper segment is shaded.">
            <a:extLst>
              <a:ext uri="{FF2B5EF4-FFF2-40B4-BE49-F238E27FC236}">
                <a16:creationId xmlns:a16="http://schemas.microsoft.com/office/drawing/2014/main" id="{6FDF0CC1-CBE8-059F-CE02-13B51592CB30}"/>
              </a:ext>
            </a:extLst>
          </p:cNvPr>
          <p:cNvPicPr>
            <a:picLocks noChangeAspect="1"/>
          </p:cNvPicPr>
          <p:nvPr/>
        </p:nvPicPr>
        <p:blipFill rotWithShape="1">
          <a:blip r:embed="rId3"/>
          <a:srcRect l="41610" r="33221"/>
          <a:stretch/>
        </p:blipFill>
        <p:spPr>
          <a:xfrm>
            <a:off x="8421805" y="1470532"/>
            <a:ext cx="2883035" cy="3891096"/>
          </a:xfrm>
          <a:prstGeom prst="rect">
            <a:avLst/>
          </a:prstGeom>
        </p:spPr>
      </p:pic>
      <p:sp>
        <p:nvSpPr>
          <p:cNvPr id="4" name="Content Placeholder 3">
            <a:extLst>
              <a:ext uri="{FF2B5EF4-FFF2-40B4-BE49-F238E27FC236}">
                <a16:creationId xmlns:a16="http://schemas.microsoft.com/office/drawing/2014/main" id="{53556701-6D2B-DDE6-D414-4B69D790ADAC}"/>
              </a:ext>
            </a:extLst>
          </p:cNvPr>
          <p:cNvSpPr>
            <a:spLocks noGrp="1"/>
          </p:cNvSpPr>
          <p:nvPr>
            <p:ph sz="quarter" idx="15"/>
          </p:nvPr>
        </p:nvSpPr>
        <p:spPr>
          <a:xfrm>
            <a:off x="8066447" y="5492353"/>
            <a:ext cx="3609868" cy="313350"/>
          </a:xfrm>
        </p:spPr>
        <p:txBody>
          <a:bodyPr wrap="square" lIns="0" tIns="18000" rIns="0" bIns="18000" anchor="ctr" anchorCtr="0">
            <a:spAutoFit/>
          </a:bodyPr>
          <a:lstStyle/>
          <a:p>
            <a:pPr marL="0" indent="0">
              <a:spcBef>
                <a:spcPts val="600"/>
              </a:spcBef>
              <a:buNone/>
            </a:pPr>
            <a:r>
              <a:rPr lang="en-US" sz="1800" dirty="0"/>
              <a:t>Figure 5.2 (b) Memory-mapped I/O.</a:t>
            </a:r>
          </a:p>
        </p:txBody>
      </p:sp>
      <p:graphicFrame>
        <p:nvGraphicFramePr>
          <p:cNvPr id="6" name="Object 5">
            <a:extLst>
              <a:ext uri="{FF2B5EF4-FFF2-40B4-BE49-F238E27FC236}">
                <a16:creationId xmlns:a16="http://schemas.microsoft.com/office/drawing/2014/main" id="{D05AAB09-6553-51C0-3F87-EB2D135E974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62511565"/>
              </p:ext>
            </p:extLst>
          </p:nvPr>
        </p:nvGraphicFramePr>
        <p:xfrm>
          <a:off x="3598954" y="3536415"/>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PicPr/>
                      <p:nvPr/>
                    </p:nvPicPr>
                    <p:blipFill>
                      <a:blip r:embed="rId5"/>
                      <a:stretch>
                        <a:fillRect/>
                      </a:stretch>
                    </p:blipFill>
                    <p:spPr>
                      <a:xfrm>
                        <a:off x="3598954" y="3536415"/>
                        <a:ext cx="261933" cy="310104"/>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5946F51D-655C-F4C3-3CBA-04B1F557075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66797816"/>
              </p:ext>
            </p:extLst>
          </p:nvPr>
        </p:nvGraphicFramePr>
        <p:xfrm>
          <a:off x="3598954" y="3994764"/>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7" name="Object 6">
                        <a:extLst>
                          <a:ext uri="{FF2B5EF4-FFF2-40B4-BE49-F238E27FC236}">
                            <a16:creationId xmlns:a16="http://schemas.microsoft.com/office/drawing/2014/main" id="{6659466B-3D1A-717D-C826-807BE5BA4906}"/>
                          </a:ext>
                          <a:ext uri="{C183D7F6-B498-43B3-948B-1728B52AA6E4}">
                            <adec:decorative xmlns:adec="http://schemas.microsoft.com/office/drawing/2017/decorative" val="1"/>
                          </a:ext>
                        </a:extLst>
                      </p:cNvPr>
                      <p:cNvPicPr/>
                      <p:nvPr/>
                    </p:nvPicPr>
                    <p:blipFill>
                      <a:blip r:embed="rId5"/>
                      <a:stretch>
                        <a:fillRect/>
                      </a:stretch>
                    </p:blipFill>
                    <p:spPr>
                      <a:xfrm>
                        <a:off x="3598954" y="3994764"/>
                        <a:ext cx="261933" cy="31010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30321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637" y="252262"/>
            <a:ext cx="11153426" cy="559572"/>
          </a:xfrm>
        </p:spPr>
        <p:txBody>
          <a:bodyPr wrap="square" lIns="0" tIns="18000" rIns="0" bIns="18000" anchor="ctr" anchorCtr="0">
            <a:spAutoFit/>
          </a:bodyPr>
          <a:lstStyle/>
          <a:p>
            <a:r>
              <a:rPr lang="en-US" sz="3400" noProof="0" dirty="0"/>
              <a:t>Accessing I/O Registers</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3315" y="1032771"/>
            <a:ext cx="11153426" cy="1482901"/>
          </a:xfrm>
        </p:spPr>
        <p:txBody>
          <a:bodyPr wrap="square" lIns="0" tIns="18000" rIns="0" bIns="18000" anchor="ctr" anchorCtr="0">
            <a:spAutoFit/>
          </a:bodyPr>
          <a:lstStyle/>
          <a:p>
            <a:pPr marL="0" indent="0">
              <a:spcBef>
                <a:spcPts val="600"/>
              </a:spcBef>
              <a:buNone/>
            </a:pPr>
            <a:r>
              <a:rPr lang="en-US" sz="2800" b="1" dirty="0"/>
              <a:t>Hybrid (</a:t>
            </a:r>
            <a:r>
              <a:rPr lang="en-US" sz="2800" b="1" spc="-350" dirty="0"/>
              <a:t>P M M I </a:t>
            </a:r>
            <a:r>
              <a:rPr lang="en-US" sz="2800" b="1" dirty="0"/>
              <a:t>O + </a:t>
            </a:r>
            <a:r>
              <a:rPr lang="en-US" sz="2800" b="1" spc="-350" dirty="0"/>
              <a:t>M M I </a:t>
            </a:r>
            <a:r>
              <a:rPr lang="en-US" sz="2800" b="1" dirty="0"/>
              <a:t>O)</a:t>
            </a:r>
          </a:p>
          <a:p>
            <a:pPr marL="342900" indent="-342900">
              <a:spcBef>
                <a:spcPts val="600"/>
              </a:spcBef>
            </a:pPr>
            <a:r>
              <a:rPr lang="en-US" sz="2800" dirty="0"/>
              <a:t>Both implementation can coexist on a given architecture</a:t>
            </a:r>
          </a:p>
          <a:p>
            <a:pPr marL="342900" indent="-342900">
              <a:spcBef>
                <a:spcPts val="600"/>
              </a:spcBef>
            </a:pPr>
            <a:r>
              <a:rPr lang="en-US" sz="2800" dirty="0"/>
              <a:t>Example: x86</a:t>
            </a:r>
          </a:p>
        </p:txBody>
      </p:sp>
      <p:pic>
        <p:nvPicPr>
          <p:cNvPr id="5" name="Picture 4" descr="The figure is titled two address spaces. It consists of a block that is divided into a smaller upper segment and a larger lower segment. The upper segment is shaded. Another small shaded block is placed next to the previous block">
            <a:extLst>
              <a:ext uri="{FF2B5EF4-FFF2-40B4-BE49-F238E27FC236}">
                <a16:creationId xmlns:a16="http://schemas.microsoft.com/office/drawing/2014/main" id="{6FDF0CC1-CBE8-059F-CE02-13B51592CB30}"/>
              </a:ext>
            </a:extLst>
          </p:cNvPr>
          <p:cNvPicPr>
            <a:picLocks noChangeAspect="1"/>
          </p:cNvPicPr>
          <p:nvPr/>
        </p:nvPicPr>
        <p:blipFill rotWithShape="1">
          <a:blip r:embed="rId2"/>
          <a:srcRect l="72255"/>
          <a:stretch/>
        </p:blipFill>
        <p:spPr>
          <a:xfrm>
            <a:off x="4768809" y="2600978"/>
            <a:ext cx="2672312" cy="3271803"/>
          </a:xfrm>
          <a:prstGeom prst="rect">
            <a:avLst/>
          </a:prstGeom>
        </p:spPr>
      </p:pic>
      <p:sp>
        <p:nvSpPr>
          <p:cNvPr id="3" name="Content Placeholder 2">
            <a:extLst>
              <a:ext uri="{FF2B5EF4-FFF2-40B4-BE49-F238E27FC236}">
                <a16:creationId xmlns:a16="http://schemas.microsoft.com/office/drawing/2014/main" id="{EBBEAA93-7BE7-486D-28C0-910E004653BB}"/>
              </a:ext>
            </a:extLst>
          </p:cNvPr>
          <p:cNvSpPr>
            <a:spLocks noGrp="1"/>
          </p:cNvSpPr>
          <p:nvPr>
            <p:ph sz="quarter" idx="14"/>
          </p:nvPr>
        </p:nvSpPr>
        <p:spPr>
          <a:xfrm>
            <a:off x="5018172" y="5993393"/>
            <a:ext cx="2163035" cy="313350"/>
          </a:xfrm>
        </p:spPr>
        <p:txBody>
          <a:bodyPr wrap="square" lIns="0" tIns="18000" rIns="0" bIns="18000" anchor="ctr" anchorCtr="0">
            <a:spAutoFit/>
          </a:bodyPr>
          <a:lstStyle/>
          <a:p>
            <a:pPr marL="0" indent="0">
              <a:spcBef>
                <a:spcPts val="600"/>
              </a:spcBef>
              <a:buNone/>
            </a:pPr>
            <a:r>
              <a:rPr lang="en-US" sz="1800" dirty="0"/>
              <a:t>Figure 5.2 (c) Hybrid.</a:t>
            </a:r>
          </a:p>
        </p:txBody>
      </p:sp>
    </p:spTree>
    <p:extLst>
      <p:ext uri="{BB962C8B-B14F-4D97-AF65-F5344CB8AC3E}">
        <p14:creationId xmlns:p14="http://schemas.microsoft.com/office/powerpoint/2010/main" val="399480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62151"/>
            <a:ext cx="11152748" cy="559572"/>
          </a:xfrm>
        </p:spPr>
        <p:txBody>
          <a:bodyPr wrap="square" lIns="0" tIns="18000" rIns="0" bIns="18000" anchor="ctr" anchorCtr="0">
            <a:spAutoFit/>
          </a:bodyPr>
          <a:lstStyle/>
          <a:p>
            <a:r>
              <a:rPr lang="en-US" sz="3400" dirty="0"/>
              <a:t>Memory-Mapped I/O</a:t>
            </a:r>
          </a:p>
        </p:txBody>
      </p:sp>
      <p:pic>
        <p:nvPicPr>
          <p:cNvPr id="5" name="Picture 4" descr="The figure contains two parts labeled a: A single-bus architecture and b: A dual-bus memory architecture.&#10;Long description is available in notes, press F6">
            <a:extLst>
              <a:ext uri="{FF2B5EF4-FFF2-40B4-BE49-F238E27FC236}">
                <a16:creationId xmlns:a16="http://schemas.microsoft.com/office/drawing/2014/main" id="{6FDF0CC1-CBE8-059F-CE02-13B51592CB30}"/>
              </a:ext>
            </a:extLst>
          </p:cNvPr>
          <p:cNvPicPr>
            <a:picLocks noChangeAspect="1"/>
          </p:cNvPicPr>
          <p:nvPr/>
        </p:nvPicPr>
        <p:blipFill>
          <a:blip r:embed="rId3"/>
          <a:stretch/>
        </p:blipFill>
        <p:spPr>
          <a:xfrm>
            <a:off x="1283829" y="1185866"/>
            <a:ext cx="9636574" cy="395265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235501" y="5775302"/>
            <a:ext cx="7727650" cy="313352"/>
          </a:xfrm>
        </p:spPr>
        <p:txBody>
          <a:bodyPr wrap="square" lIns="0" tIns="18000" rIns="0" bIns="18000" anchor="ctr" anchorCtr="0">
            <a:spAutoFit/>
          </a:bodyPr>
          <a:lstStyle/>
          <a:p>
            <a:pPr marL="0" indent="0">
              <a:spcBef>
                <a:spcPts val="600"/>
              </a:spcBef>
              <a:buNone/>
            </a:pPr>
            <a:r>
              <a:rPr lang="en-US" sz="1800" dirty="0"/>
              <a:t>Figure 5.3 (a) A single-bus architecture. (b) A dual-bus memory architecture.</a:t>
            </a:r>
          </a:p>
        </p:txBody>
      </p:sp>
    </p:spTree>
    <p:extLst>
      <p:ext uri="{BB962C8B-B14F-4D97-AF65-F5344CB8AC3E}">
        <p14:creationId xmlns:p14="http://schemas.microsoft.com/office/powerpoint/2010/main" val="327944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63929"/>
            <a:ext cx="11152748" cy="559572"/>
          </a:xfrm>
        </p:spPr>
        <p:txBody>
          <a:bodyPr wrap="square" lIns="0" tIns="18000" rIns="0" bIns="18000" anchor="ctr" anchorCtr="0">
            <a:spAutoFit/>
          </a:bodyPr>
          <a:lstStyle/>
          <a:p>
            <a:r>
              <a:rPr lang="en-US" sz="3400" spc="-500" dirty="0"/>
              <a:t>P M I </a:t>
            </a:r>
            <a:r>
              <a:rPr lang="en-US" sz="3400" noProof="0" dirty="0"/>
              <a:t>O Example (</a:t>
            </a:r>
            <a:r>
              <a:rPr lang="en-US" sz="3400" spc="-500" dirty="0"/>
              <a:t>I B </a:t>
            </a:r>
            <a:r>
              <a:rPr lang="en-US" sz="3400" noProof="0" dirty="0"/>
              <a:t>M </a:t>
            </a:r>
            <a:r>
              <a:rPr lang="en-US" sz="3400" spc="-500" dirty="0"/>
              <a:t>P </a:t>
            </a:r>
            <a:r>
              <a:rPr lang="en-US" sz="3400" noProof="0" dirty="0"/>
              <a:t>C)</a:t>
            </a:r>
          </a:p>
        </p:txBody>
      </p:sp>
      <p:graphicFrame>
        <p:nvGraphicFramePr>
          <p:cNvPr id="10" name="Table 10">
            <a:extLst>
              <a:ext uri="{FF2B5EF4-FFF2-40B4-BE49-F238E27FC236}">
                <a16:creationId xmlns:a16="http://schemas.microsoft.com/office/drawing/2014/main" id="{81F218A2-CD9A-BF9A-BE3F-9D7AF48AC57D}"/>
              </a:ext>
            </a:extLst>
          </p:cNvPr>
          <p:cNvGraphicFramePr>
            <a:graphicFrameLocks noGrp="1"/>
          </p:cNvGraphicFramePr>
          <p:nvPr>
            <p:extLst>
              <p:ext uri="{D42A27DB-BD31-4B8C-83A1-F6EECF244321}">
                <p14:modId xmlns:p14="http://schemas.microsoft.com/office/powerpoint/2010/main" val="1841844024"/>
              </p:ext>
            </p:extLst>
          </p:nvPr>
        </p:nvGraphicFramePr>
        <p:xfrm>
          <a:off x="2036617" y="1064488"/>
          <a:ext cx="8116742" cy="5029200"/>
        </p:xfrm>
        <a:graphic>
          <a:graphicData uri="http://schemas.openxmlformats.org/drawingml/2006/table">
            <a:tbl>
              <a:tblPr firstRow="1" bandRow="1">
                <a:tableStyleId>{40F9630F-82C1-40B7-BC3A-925EFCFF5E92}</a:tableStyleId>
              </a:tblPr>
              <a:tblGrid>
                <a:gridCol w="1482438">
                  <a:extLst>
                    <a:ext uri="{9D8B030D-6E8A-4147-A177-3AD203B41FA5}">
                      <a16:colId xmlns:a16="http://schemas.microsoft.com/office/drawing/2014/main" val="301726464"/>
                    </a:ext>
                  </a:extLst>
                </a:gridCol>
                <a:gridCol w="6634304">
                  <a:extLst>
                    <a:ext uri="{9D8B030D-6E8A-4147-A177-3AD203B41FA5}">
                      <a16:colId xmlns:a16="http://schemas.microsoft.com/office/drawing/2014/main" val="1077844657"/>
                    </a:ext>
                  </a:extLst>
                </a:gridCol>
              </a:tblGrid>
              <a:tr h="267155">
                <a:tc>
                  <a:txBody>
                    <a:bodyPr/>
                    <a:lstStyle/>
                    <a:p>
                      <a:r>
                        <a:rPr lang="en-US" sz="1200" b="1" dirty="0">
                          <a:solidFill>
                            <a:schemeClr val="tx1"/>
                          </a:solidFill>
                          <a:latin typeface="Consolas"/>
                          <a:ea typeface="Consolas"/>
                          <a:cs typeface="Consolas"/>
                          <a:sym typeface="Consolas"/>
                        </a:rPr>
                        <a:t>Port 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tx1"/>
                          </a:solidFill>
                          <a:latin typeface="Consolas"/>
                          <a:ea typeface="Consolas"/>
                          <a:cs typeface="Consolas"/>
                          <a:sym typeface="Consolas"/>
                        </a:rPr>
                        <a:t>Summary</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0446725"/>
                  </a:ext>
                </a:extLst>
              </a:tr>
              <a:tr h="267155">
                <a:tc>
                  <a:txBody>
                    <a:bodyPr/>
                    <a:lstStyle/>
                    <a:p>
                      <a:r>
                        <a:rPr lang="en-US" sz="1200" dirty="0">
                          <a:solidFill>
                            <a:schemeClr val="dk1"/>
                          </a:solidFill>
                          <a:latin typeface="Consolas"/>
                          <a:ea typeface="Consolas"/>
                          <a:cs typeface="Consolas"/>
                          <a:sym typeface="Consolas"/>
                        </a:rPr>
                        <a:t>0x0000-0x001F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first legacy DMA controller, often used for transfers to floppies.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726693"/>
                  </a:ext>
                </a:extLst>
              </a:tr>
              <a:tr h="267155">
                <a:tc>
                  <a:txBody>
                    <a:bodyPr/>
                    <a:lstStyle/>
                    <a:p>
                      <a:r>
                        <a:rPr lang="en-US" sz="1200" dirty="0">
                          <a:solidFill>
                            <a:schemeClr val="dk1"/>
                          </a:solidFill>
                          <a:latin typeface="Consolas"/>
                          <a:ea typeface="Consolas"/>
                          <a:cs typeface="Consolas"/>
                          <a:sym typeface="Consolas"/>
                        </a:rPr>
                        <a:t>0x0020-0x0021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first Programmable Interrupt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44158"/>
                  </a:ext>
                </a:extLst>
              </a:tr>
              <a:tr h="267155">
                <a:tc>
                  <a:txBody>
                    <a:bodyPr/>
                    <a:lstStyle/>
                    <a:p>
                      <a:r>
                        <a:rPr lang="en-US" sz="1200" dirty="0">
                          <a:solidFill>
                            <a:schemeClr val="dk1"/>
                          </a:solidFill>
                          <a:latin typeface="Consolas"/>
                          <a:ea typeface="Consolas"/>
                          <a:cs typeface="Consolas"/>
                          <a:sym typeface="Consolas"/>
                        </a:rPr>
                        <a:t>0x0040-0x0047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P</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 (Programmable Interval Timer)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921891"/>
                  </a:ext>
                </a:extLst>
              </a:tr>
              <a:tr h="329369">
                <a:tc>
                  <a:txBody>
                    <a:bodyPr/>
                    <a:lstStyle/>
                    <a:p>
                      <a:r>
                        <a:rPr lang="en-US" sz="1200" dirty="0">
                          <a:solidFill>
                            <a:schemeClr val="dk1"/>
                          </a:solidFill>
                          <a:latin typeface="Consolas"/>
                          <a:ea typeface="Consolas"/>
                          <a:cs typeface="Consolas"/>
                          <a:sym typeface="Consolas"/>
                        </a:rPr>
                        <a:t>0x0060-0x0064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200" dirty="0">
                          <a:solidFill>
                            <a:schemeClr val="dk1"/>
                          </a:solidFill>
                          <a:latin typeface="Consolas"/>
                          <a:ea typeface="Consolas"/>
                          <a:cs typeface="Consolas"/>
                          <a:sym typeface="Consolas"/>
                        </a:rPr>
                        <a:t>The "8042" PS/2 Controller or its predecessors, dealing with keyboards and mice.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9563089"/>
                  </a:ext>
                </a:extLst>
              </a:tr>
              <a:tr h="267155">
                <a:tc>
                  <a:txBody>
                    <a:bodyPr/>
                    <a:lstStyle/>
                    <a:p>
                      <a:r>
                        <a:rPr lang="en-US" sz="1200" dirty="0">
                          <a:solidFill>
                            <a:schemeClr val="dk1"/>
                          </a:solidFill>
                          <a:latin typeface="Consolas"/>
                          <a:ea typeface="Consolas"/>
                          <a:cs typeface="Consolas"/>
                          <a:sym typeface="Consolas"/>
                        </a:rPr>
                        <a:t>0x0070-0x0071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C</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O</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S and RTC registers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19266"/>
                  </a:ext>
                </a:extLst>
              </a:tr>
              <a:tr h="267155">
                <a:tc>
                  <a:txBody>
                    <a:bodyPr/>
                    <a:lstStyle/>
                    <a:p>
                      <a:r>
                        <a:rPr lang="en-US" sz="1200" dirty="0">
                          <a:solidFill>
                            <a:schemeClr val="dk1"/>
                          </a:solidFill>
                          <a:latin typeface="Consolas"/>
                          <a:ea typeface="Consolas"/>
                          <a:cs typeface="Consolas"/>
                          <a:sym typeface="Consolas"/>
                        </a:rPr>
                        <a:t>0x0080-0x008F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(Page registers)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7285004"/>
                  </a:ext>
                </a:extLst>
              </a:tr>
              <a:tr h="267155">
                <a:tc>
                  <a:txBody>
                    <a:bodyPr/>
                    <a:lstStyle/>
                    <a:p>
                      <a:r>
                        <a:rPr lang="en-US" sz="1200" dirty="0">
                          <a:solidFill>
                            <a:schemeClr val="dk1"/>
                          </a:solidFill>
                          <a:latin typeface="Consolas"/>
                          <a:ea typeface="Consolas"/>
                          <a:cs typeface="Consolas"/>
                          <a:sym typeface="Consolas"/>
                        </a:rPr>
                        <a:t>0x0092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location of the fast A20 gate register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391497"/>
                  </a:ext>
                </a:extLst>
              </a:tr>
              <a:tr h="267155">
                <a:tc>
                  <a:txBody>
                    <a:bodyPr/>
                    <a:lstStyle/>
                    <a:p>
                      <a:r>
                        <a:rPr lang="en-US" sz="1200" dirty="0">
                          <a:solidFill>
                            <a:schemeClr val="dk1"/>
                          </a:solidFill>
                          <a:latin typeface="Consolas"/>
                          <a:ea typeface="Consolas"/>
                          <a:cs typeface="Consolas"/>
                          <a:sym typeface="Consolas"/>
                        </a:rPr>
                        <a:t>0x00A0-0x00A1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 P</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794358"/>
                  </a:ext>
                </a:extLst>
              </a:tr>
              <a:tr h="267155">
                <a:tc>
                  <a:txBody>
                    <a:bodyPr/>
                    <a:lstStyle/>
                    <a:p>
                      <a:r>
                        <a:rPr lang="en-US" sz="1200" dirty="0">
                          <a:solidFill>
                            <a:schemeClr val="dk1"/>
                          </a:solidFill>
                          <a:latin typeface="Consolas"/>
                          <a:ea typeface="Consolas"/>
                          <a:cs typeface="Consolas"/>
                          <a:sym typeface="Consolas"/>
                        </a:rPr>
                        <a:t>0x00C0-0x00D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 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controller, often used for sound blasters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503461"/>
                  </a:ext>
                </a:extLst>
              </a:tr>
              <a:tr h="267155">
                <a:tc>
                  <a:txBody>
                    <a:bodyPr/>
                    <a:lstStyle/>
                    <a:p>
                      <a:r>
                        <a:rPr lang="en-US" sz="1200" dirty="0">
                          <a:solidFill>
                            <a:schemeClr val="dk1"/>
                          </a:solidFill>
                          <a:latin typeface="Consolas"/>
                          <a:ea typeface="Consolas"/>
                          <a:cs typeface="Consolas"/>
                          <a:sym typeface="Consolas"/>
                        </a:rPr>
                        <a:t>0x0170-0x0177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secondary A</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hard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327609"/>
                  </a:ext>
                </a:extLst>
              </a:tr>
              <a:tr h="267155">
                <a:tc>
                  <a:txBody>
                    <a:bodyPr/>
                    <a:lstStyle/>
                    <a:p>
                      <a:r>
                        <a:rPr lang="en-US" sz="1200" dirty="0">
                          <a:solidFill>
                            <a:schemeClr val="dk1"/>
                          </a:solidFill>
                          <a:latin typeface="Consolas"/>
                          <a:ea typeface="Consolas"/>
                          <a:cs typeface="Consolas"/>
                          <a:sym typeface="Consolas"/>
                        </a:rPr>
                        <a:t>0x01F0-0x01F7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primary A</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hard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709366"/>
                  </a:ext>
                </a:extLst>
              </a:tr>
              <a:tr h="267155">
                <a:tc>
                  <a:txBody>
                    <a:bodyPr/>
                    <a:lstStyle/>
                    <a:p>
                      <a:r>
                        <a:rPr lang="en-US" sz="1200" b="1" dirty="0">
                          <a:solidFill>
                            <a:schemeClr val="dk1"/>
                          </a:solidFill>
                          <a:latin typeface="Consolas"/>
                          <a:ea typeface="Consolas"/>
                          <a:cs typeface="Consolas"/>
                          <a:sym typeface="Consolas"/>
                        </a:rPr>
                        <a:t>0x0278-0x027A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dk1"/>
                          </a:solidFill>
                          <a:latin typeface="Consolas"/>
                          <a:ea typeface="Consolas"/>
                          <a:cs typeface="Consolas"/>
                          <a:sym typeface="Consolas"/>
                        </a:rPr>
                        <a:t>Parallel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1717962"/>
                  </a:ext>
                </a:extLst>
              </a:tr>
              <a:tr h="267155">
                <a:tc>
                  <a:txBody>
                    <a:bodyPr/>
                    <a:lstStyle/>
                    <a:p>
                      <a:r>
                        <a:rPr lang="en-US" sz="1200" b="1" dirty="0">
                          <a:solidFill>
                            <a:schemeClr val="dk1"/>
                          </a:solidFill>
                          <a:latin typeface="Consolas"/>
                          <a:ea typeface="Consolas"/>
                          <a:cs typeface="Consolas"/>
                          <a:sym typeface="Consolas"/>
                        </a:rPr>
                        <a:t>0x02F8-0x02FF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dk1"/>
                          </a:solidFill>
                          <a:latin typeface="Consolas"/>
                          <a:ea typeface="Consolas"/>
                          <a:cs typeface="Consolas"/>
                          <a:sym typeface="Consolas"/>
                        </a:rPr>
                        <a:t>Second parallel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4989176"/>
                  </a:ext>
                </a:extLst>
              </a:tr>
              <a:tr h="267155">
                <a:tc>
                  <a:txBody>
                    <a:bodyPr/>
                    <a:lstStyle/>
                    <a:p>
                      <a:r>
                        <a:rPr lang="en-US" sz="1200" dirty="0">
                          <a:solidFill>
                            <a:schemeClr val="dk1"/>
                          </a:solidFill>
                          <a:latin typeface="Consolas"/>
                          <a:ea typeface="Consolas"/>
                          <a:cs typeface="Consolas"/>
                          <a:sym typeface="Consolas"/>
                        </a:rPr>
                        <a:t>0x03B0-0x03D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200" dirty="0">
                          <a:solidFill>
                            <a:schemeClr val="dk1"/>
                          </a:solidFill>
                          <a:latin typeface="Consolas"/>
                          <a:ea typeface="Consolas"/>
                          <a:cs typeface="Consolas"/>
                          <a:sym typeface="Consolas"/>
                        </a:rPr>
                        <a:t>The range used for the 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B</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 V</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G</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its direct predecessors, as well as any modern video card in legacy mode.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700136"/>
                  </a:ext>
                </a:extLst>
              </a:tr>
              <a:tr h="267155">
                <a:tc>
                  <a:txBody>
                    <a:bodyPr/>
                    <a:lstStyle/>
                    <a:p>
                      <a:r>
                        <a:rPr lang="en-US" sz="1200" dirty="0">
                          <a:solidFill>
                            <a:schemeClr val="dk1"/>
                          </a:solidFill>
                          <a:latin typeface="Consolas"/>
                          <a:ea typeface="Consolas"/>
                          <a:cs typeface="Consolas"/>
                          <a:sym typeface="Consolas"/>
                        </a:rPr>
                        <a:t>0x03F0-0x03F7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Floppy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506094"/>
                  </a:ext>
                </a:extLst>
              </a:tr>
              <a:tr h="267155">
                <a:tc>
                  <a:txBody>
                    <a:bodyPr/>
                    <a:lstStyle/>
                    <a:p>
                      <a:r>
                        <a:rPr lang="en-US" sz="1200" dirty="0">
                          <a:solidFill>
                            <a:schemeClr val="dk1"/>
                          </a:solidFill>
                          <a:latin typeface="Consolas"/>
                          <a:ea typeface="Consolas"/>
                          <a:cs typeface="Consolas"/>
                          <a:sym typeface="Consolas"/>
                        </a:rPr>
                        <a:t>0x03F8-0x03F</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First serial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930983"/>
                  </a:ext>
                </a:extLst>
              </a:tr>
            </a:tbl>
          </a:graphicData>
        </a:graphic>
      </p:graphicFrame>
    </p:spTree>
    <p:extLst>
      <p:ext uri="{BB962C8B-B14F-4D97-AF65-F5344CB8AC3E}">
        <p14:creationId xmlns:p14="http://schemas.microsoft.com/office/powerpoint/2010/main" val="102430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63929"/>
            <a:ext cx="11152748" cy="559572"/>
          </a:xfrm>
        </p:spPr>
        <p:txBody>
          <a:bodyPr wrap="square" lIns="0" tIns="18000" rIns="0" bIns="18000" anchor="ctr" anchorCtr="0">
            <a:spAutoFit/>
          </a:bodyPr>
          <a:lstStyle/>
          <a:p>
            <a:r>
              <a:rPr lang="en-US" sz="3400" spc="-500" dirty="0"/>
              <a:t>M </a:t>
            </a:r>
            <a:r>
              <a:rPr lang="en-US" sz="3400" spc="-500" dirty="0" err="1"/>
              <a:t>M</a:t>
            </a:r>
            <a:r>
              <a:rPr lang="en-US" sz="3400" spc="-500" dirty="0"/>
              <a:t> I </a:t>
            </a:r>
            <a:r>
              <a:rPr lang="en-US" sz="3400" dirty="0"/>
              <a:t>O Example (</a:t>
            </a:r>
            <a:r>
              <a:rPr lang="en-US" sz="3400" spc="-500" dirty="0"/>
              <a:t>O M A </a:t>
            </a:r>
            <a:r>
              <a:rPr lang="en-US" sz="3400" dirty="0"/>
              <a:t>P 3)</a:t>
            </a:r>
          </a:p>
        </p:txBody>
      </p:sp>
      <p:pic>
        <p:nvPicPr>
          <p:cNvPr id="4" name="Picture 3" descr="A table lists the name(s) of the source component, the primary address, the secondary address, size, and the name of the destination component in columns.&#10;Long description is available in notes, press F6">
            <a:extLst>
              <a:ext uri="{FF2B5EF4-FFF2-40B4-BE49-F238E27FC236}">
                <a16:creationId xmlns:a16="http://schemas.microsoft.com/office/drawing/2014/main" id="{E4CEBD99-FF4A-170A-1290-5E24F840E2B7}"/>
              </a:ext>
            </a:extLst>
          </p:cNvPr>
          <p:cNvPicPr>
            <a:picLocks noChangeAspect="1"/>
          </p:cNvPicPr>
          <p:nvPr/>
        </p:nvPicPr>
        <p:blipFill>
          <a:blip r:embed="rId3"/>
          <a:stretch>
            <a:fillRect/>
          </a:stretch>
        </p:blipFill>
        <p:spPr>
          <a:xfrm>
            <a:off x="2020091" y="1044057"/>
            <a:ext cx="8124111" cy="5074692"/>
          </a:xfrm>
          <a:prstGeom prst="rect">
            <a:avLst/>
          </a:prstGeom>
        </p:spPr>
      </p:pic>
    </p:spTree>
    <p:extLst>
      <p:ext uri="{BB962C8B-B14F-4D97-AF65-F5344CB8AC3E}">
        <p14:creationId xmlns:p14="http://schemas.microsoft.com/office/powerpoint/2010/main" val="118823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54404"/>
            <a:ext cx="11152748" cy="559572"/>
          </a:xfrm>
        </p:spPr>
        <p:txBody>
          <a:bodyPr wrap="square" lIns="0" tIns="18000" rIns="0" bIns="18000" anchor="ctr" anchorCtr="0">
            <a:spAutoFit/>
          </a:bodyPr>
          <a:lstStyle/>
          <a:p>
            <a:r>
              <a:rPr lang="en-US" sz="3400" noProof="0" dirty="0"/>
              <a:t>Quiz </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758" y="1196941"/>
            <a:ext cx="11152748" cy="898126"/>
          </a:xfrm>
        </p:spPr>
        <p:txBody>
          <a:bodyPr wrap="square" lIns="0" tIns="18000" rIns="0" bIns="18000" anchor="ctr" anchorCtr="0">
            <a:spAutoFit/>
          </a:bodyPr>
          <a:lstStyle/>
          <a:p>
            <a:pPr marL="0" indent="0">
              <a:buNone/>
            </a:pPr>
            <a:r>
              <a:rPr lang="en-US" sz="2800" i="1" dirty="0">
                <a:solidFill>
                  <a:srgbClr val="000000"/>
                </a:solidFill>
                <a:latin typeface="Arial" panose="020B0604020202020204" pitchFamily="34" charset="0"/>
              </a:rPr>
              <a:t>What mechanism (</a:t>
            </a:r>
            <a:r>
              <a:rPr lang="en-US" sz="2800" i="1" spc="-350" dirty="0">
                <a:solidFill>
                  <a:srgbClr val="000000"/>
                </a:solidFill>
                <a:latin typeface="Arial" panose="020B0604020202020204" pitchFamily="34" charset="0"/>
              </a:rPr>
              <a:t>P M I </a:t>
            </a:r>
            <a:r>
              <a:rPr lang="en-US" sz="2800" i="1" dirty="0">
                <a:solidFill>
                  <a:srgbClr val="000000"/>
                </a:solidFill>
                <a:latin typeface="Arial" panose="020B0604020202020204" pitchFamily="34" charset="0"/>
              </a:rPr>
              <a:t>O </a:t>
            </a:r>
            <a:r>
              <a:rPr lang="en-US" sz="2400" i="1" dirty="0">
                <a:solidFill>
                  <a:srgbClr val="000000"/>
                </a:solidFill>
                <a:latin typeface="Arial" panose="020B0604020202020204" pitchFamily="34" charset="0"/>
              </a:rPr>
              <a:t>v</a:t>
            </a:r>
            <a:r>
              <a:rPr lang="en-US" sz="100" i="1" dirty="0">
                <a:solidFill>
                  <a:srgbClr val="000000"/>
                </a:solidFill>
                <a:latin typeface="Arial" panose="020B0604020202020204" pitchFamily="34" charset="0"/>
              </a:rPr>
              <a:t>ersu</a:t>
            </a:r>
            <a:r>
              <a:rPr lang="en-US" sz="2400" i="1" dirty="0">
                <a:solidFill>
                  <a:srgbClr val="000000"/>
                </a:solidFill>
                <a:latin typeface="Arial" panose="020B0604020202020204" pitchFamily="34" charset="0"/>
              </a:rPr>
              <a:t>s. </a:t>
            </a:r>
            <a:r>
              <a:rPr lang="en-US" sz="2800" i="1" spc="-350" dirty="0">
                <a:solidFill>
                  <a:srgbClr val="000000"/>
                </a:solidFill>
                <a:latin typeface="Arial" panose="020B0604020202020204" pitchFamily="34" charset="0"/>
              </a:rPr>
              <a:t>M M I </a:t>
            </a:r>
            <a:r>
              <a:rPr lang="en-US" sz="2800" i="1" dirty="0">
                <a:solidFill>
                  <a:srgbClr val="000000"/>
                </a:solidFill>
                <a:latin typeface="Arial" panose="020B0604020202020204" pitchFamily="34" charset="0"/>
              </a:rPr>
              <a:t>O) is more flexible and efficient to implement device access control for unprivileged user processes?</a:t>
            </a:r>
            <a:endParaRPr lang="en-US" sz="2400" i="1" dirty="0">
              <a:solidFill>
                <a:srgbClr val="000000"/>
              </a:solidFill>
              <a:latin typeface="Arial" panose="020B0604020202020204" pitchFamily="34" charset="0"/>
            </a:endParaRPr>
          </a:p>
        </p:txBody>
      </p:sp>
      <p:sp>
        <p:nvSpPr>
          <p:cNvPr id="3" name="Content Placeholder 7">
            <a:extLst>
              <a:ext uri="{FF2B5EF4-FFF2-40B4-BE49-F238E27FC236}">
                <a16:creationId xmlns:a16="http://schemas.microsoft.com/office/drawing/2014/main" id="{0986456E-18A3-CB40-50C2-FC31760030CF}"/>
              </a:ext>
            </a:extLst>
          </p:cNvPr>
          <p:cNvSpPr txBox="1">
            <a:spLocks/>
          </p:cNvSpPr>
          <p:nvPr/>
        </p:nvSpPr>
        <p:spPr>
          <a:xfrm>
            <a:off x="526381" y="2535643"/>
            <a:ext cx="11149682" cy="1329013"/>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Arial"/>
              <a:buNone/>
            </a:pPr>
            <a:r>
              <a:rPr lang="en-US" sz="2800" i="1" dirty="0">
                <a:solidFill>
                  <a:srgbClr val="000000"/>
                </a:solidFill>
                <a:latin typeface="Arial" panose="020B0604020202020204" pitchFamily="34" charset="0"/>
              </a:rPr>
              <a:t>A: </a:t>
            </a:r>
            <a:r>
              <a:rPr lang="en-US" sz="2800" i="1" spc="-350" dirty="0">
                <a:solidFill>
                  <a:srgbClr val="000000"/>
                </a:solidFill>
                <a:latin typeface="Arial" panose="020B0604020202020204" pitchFamily="34" charset="0"/>
              </a:rPr>
              <a:t>M </a:t>
            </a:r>
            <a:r>
              <a:rPr lang="en-US" sz="2800" i="1" spc="-350" dirty="0" err="1">
                <a:solidFill>
                  <a:srgbClr val="000000"/>
                </a:solidFill>
                <a:latin typeface="Arial" panose="020B0604020202020204" pitchFamily="34" charset="0"/>
              </a:rPr>
              <a:t>M</a:t>
            </a:r>
            <a:r>
              <a:rPr lang="en-US" sz="2800" i="1" spc="-350" dirty="0">
                <a:solidFill>
                  <a:srgbClr val="000000"/>
                </a:solidFill>
                <a:latin typeface="Arial" panose="020B0604020202020204" pitchFamily="34" charset="0"/>
              </a:rPr>
              <a:t> I </a:t>
            </a:r>
            <a:r>
              <a:rPr lang="en-US" sz="2800" i="1" dirty="0">
                <a:solidFill>
                  <a:srgbClr val="000000"/>
                </a:solidFill>
                <a:latin typeface="Arial" panose="020B0604020202020204" pitchFamily="34" charset="0"/>
              </a:rPr>
              <a:t>O because mapping a page containing I/O ports can be handled by the normal virtual memory system. To allow a user access to a device, just map its control page into the user’s address space</a:t>
            </a:r>
          </a:p>
        </p:txBody>
      </p:sp>
    </p:spTree>
    <p:extLst>
      <p:ext uri="{BB962C8B-B14F-4D97-AF65-F5344CB8AC3E}">
        <p14:creationId xmlns:p14="http://schemas.microsoft.com/office/powerpoint/2010/main" val="347231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875" y="263251"/>
            <a:ext cx="11152188" cy="559572"/>
          </a:xfrm>
        </p:spPr>
        <p:txBody>
          <a:bodyPr wrap="square" lIns="0" tIns="18000" rIns="0" bIns="18000" anchor="ctr" anchorCtr="0">
            <a:spAutoFit/>
          </a:bodyPr>
          <a:lstStyle/>
          <a:p>
            <a:r>
              <a:rPr lang="en-US" sz="3400" dirty="0"/>
              <a:t>Waiting for I/O Requests </a:t>
            </a:r>
            <a:r>
              <a:rPr lang="en-US" sz="100" dirty="0"/>
              <a:t>Ellipsis</a:t>
            </a:r>
          </a:p>
        </p:txBody>
      </p:sp>
      <p:graphicFrame>
        <p:nvGraphicFramePr>
          <p:cNvPr id="3" name="Object 2">
            <a:extLst>
              <a:ext uri="{FF2B5EF4-FFF2-40B4-BE49-F238E27FC236}">
                <a16:creationId xmlns:a16="http://schemas.microsoft.com/office/drawing/2014/main" id="{2D432C22-765B-2452-C884-7447145383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26383406"/>
              </p:ext>
            </p:extLst>
          </p:nvPr>
        </p:nvGraphicFramePr>
        <p:xfrm>
          <a:off x="5563462" y="488147"/>
          <a:ext cx="703262" cy="301625"/>
        </p:xfrm>
        <a:graphic>
          <a:graphicData uri="http://schemas.openxmlformats.org/presentationml/2006/ole">
            <mc:AlternateContent xmlns:mc="http://schemas.openxmlformats.org/markup-compatibility/2006">
              <mc:Choice xmlns:v="urn:schemas-microsoft-com:vml" Requires="v">
                <p:oleObj name="Equation" r:id="rId3" imgW="177480" imgH="75960" progId="Equation.DSMT4">
                  <p:embed/>
                </p:oleObj>
              </mc:Choice>
              <mc:Fallback>
                <p:oleObj name="Equation" r:id="rId3" imgW="177480" imgH="75960" progId="Equation.DSMT4">
                  <p:embed/>
                  <p:pic>
                    <p:nvPicPr>
                      <p:cNvPr id="3" name="Object 2" descr="Ellipsis">
                        <a:extLst>
                          <a:ext uri="{FF2B5EF4-FFF2-40B4-BE49-F238E27FC236}">
                            <a16:creationId xmlns:a16="http://schemas.microsoft.com/office/drawing/2014/main" id="{2D432C22-765B-2452-C884-7447145383CF}"/>
                          </a:ext>
                        </a:extLst>
                      </p:cNvPr>
                      <p:cNvPicPr/>
                      <p:nvPr/>
                    </p:nvPicPr>
                    <p:blipFill>
                      <a:blip r:embed="rId4"/>
                      <a:stretch>
                        <a:fillRect/>
                      </a:stretch>
                    </p:blipFill>
                    <p:spPr>
                      <a:xfrm>
                        <a:off x="5563462" y="488147"/>
                        <a:ext cx="703262" cy="301625"/>
                      </a:xfrm>
                      <a:prstGeom prst="rect">
                        <a:avLst/>
                      </a:prstGeom>
                      <a:solidFill>
                        <a:schemeClr val="bg1"/>
                      </a:solidFill>
                    </p:spPr>
                  </p:pic>
                </p:oleObj>
              </mc:Fallback>
            </mc:AlternateContent>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32501" y="1273142"/>
            <a:ext cx="11152188" cy="2852507"/>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We can now send commands to devices, but what if the requested operation takes time?</a:t>
            </a:r>
          </a:p>
          <a:p>
            <a:pPr marL="342900" indent="-342900">
              <a:spcBef>
                <a:spcPts val="600"/>
              </a:spcBef>
            </a:pPr>
            <a:r>
              <a:rPr lang="en-US" sz="2800" dirty="0">
                <a:solidFill>
                  <a:srgbClr val="000000"/>
                </a:solidFill>
                <a:latin typeface="Arial" panose="020B0604020202020204" pitchFamily="34" charset="0"/>
              </a:rPr>
              <a:t>Most devices offer status bits in their registers to signal that a request has been finished (and the error code)</a:t>
            </a:r>
          </a:p>
          <a:p>
            <a:pPr marL="342900" indent="-342900">
              <a:spcBef>
                <a:spcPts val="600"/>
              </a:spcBef>
            </a:pPr>
            <a:r>
              <a:rPr lang="en-US" sz="2800" spc="-300" dirty="0">
                <a:solidFill>
                  <a:srgbClr val="000000"/>
                </a:solidFill>
                <a:latin typeface="Arial" panose="020B0604020202020204" pitchFamily="34" charset="0"/>
              </a:rPr>
              <a:t>O </a:t>
            </a:r>
            <a:r>
              <a:rPr lang="en-US" sz="2800" dirty="0">
                <a:solidFill>
                  <a:srgbClr val="000000"/>
                </a:solidFill>
                <a:latin typeface="Arial" panose="020B0604020202020204" pitchFamily="34" charset="0"/>
              </a:rPr>
              <a:t>S can poll this status bit (</a:t>
            </a:r>
            <a:r>
              <a:rPr lang="en-US" sz="2800" b="1" dirty="0">
                <a:solidFill>
                  <a:srgbClr val="000000"/>
                </a:solidFill>
                <a:latin typeface="Arial" panose="020B0604020202020204" pitchFamily="34" charset="0"/>
              </a:rPr>
              <a:t>polling</a:t>
            </a:r>
            <a:r>
              <a:rPr lang="en-US" sz="2800" dirty="0">
                <a:solidFill>
                  <a:srgbClr val="000000"/>
                </a:solidFill>
                <a:latin typeface="Arial" panose="020B0604020202020204" pitchFamily="34" charset="0"/>
              </a:rPr>
              <a:t>)</a:t>
            </a:r>
          </a:p>
          <a:p>
            <a:pPr marL="342900" indent="-342900">
              <a:spcBef>
                <a:spcPts val="600"/>
              </a:spcBef>
            </a:pPr>
            <a:r>
              <a:rPr lang="en-US" sz="2800" dirty="0">
                <a:solidFill>
                  <a:srgbClr val="000000"/>
                </a:solidFill>
                <a:latin typeface="Arial" panose="020B0604020202020204" pitchFamily="34" charset="0"/>
              </a:rPr>
              <a:t>Is this a good solution?</a:t>
            </a:r>
          </a:p>
        </p:txBody>
      </p:sp>
    </p:spTree>
    <p:extLst>
      <p:ext uri="{BB962C8B-B14F-4D97-AF65-F5344CB8AC3E}">
        <p14:creationId xmlns:p14="http://schemas.microsoft.com/office/powerpoint/2010/main" val="108954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BFF80F1-0607-A28B-D837-812EBFE2FC13}"/>
              </a:ext>
            </a:extLst>
          </p:cNvPr>
          <p:cNvSpPr>
            <a:spLocks noGrp="1" noChangeArrowheads="1"/>
          </p:cNvSpPr>
          <p:nvPr>
            <p:ph type="title"/>
          </p:nvPr>
        </p:nvSpPr>
        <p:spPr>
          <a:xfrm>
            <a:off x="1981200" y="168276"/>
            <a:ext cx="8229600" cy="576263"/>
          </a:xfrm>
        </p:spPr>
        <p:txBody>
          <a:bodyPr/>
          <a:lstStyle/>
          <a:p>
            <a:pPr eaLnBrk="1" hangingPunct="1"/>
            <a:r>
              <a:rPr lang="en-US" altLang="en-US"/>
              <a:t>Polling</a:t>
            </a:r>
          </a:p>
        </p:txBody>
      </p:sp>
      <p:sp>
        <p:nvSpPr>
          <p:cNvPr id="27651" name="Rectangle 3">
            <a:extLst>
              <a:ext uri="{FF2B5EF4-FFF2-40B4-BE49-F238E27FC236}">
                <a16:creationId xmlns:a16="http://schemas.microsoft.com/office/drawing/2014/main" id="{173FEFE9-B660-D21E-537F-D02B83B0480B}"/>
              </a:ext>
            </a:extLst>
          </p:cNvPr>
          <p:cNvSpPr>
            <a:spLocks noGrp="1" noChangeArrowheads="1"/>
          </p:cNvSpPr>
          <p:nvPr>
            <p:ph type="body" idx="1"/>
          </p:nvPr>
        </p:nvSpPr>
        <p:spPr>
          <a:xfrm>
            <a:off x="2413000" y="1014414"/>
            <a:ext cx="7735888" cy="5127625"/>
          </a:xfrm>
        </p:spPr>
        <p:txBody>
          <a:bodyPr/>
          <a:lstStyle/>
          <a:p>
            <a:pPr marL="342883" indent="-342883">
              <a:buFont typeface="Monotype Sorts" charset="2"/>
              <a:buChar char="n"/>
              <a:defRPr/>
            </a:pPr>
            <a:r>
              <a:rPr lang="en-US" dirty="0">
                <a:ea typeface="ＭＳ Ｐゴシック" charset="-128"/>
              </a:rPr>
              <a:t>For each byte of I/O</a:t>
            </a:r>
          </a:p>
          <a:p>
            <a:pPr marL="800060" lvl="1" indent="-342883">
              <a:buFont typeface="+mj-lt"/>
              <a:buAutoNum type="arabicPeriod"/>
              <a:defRPr/>
            </a:pPr>
            <a:r>
              <a:rPr lang="en-US" dirty="0">
                <a:ea typeface="ＭＳ Ｐゴシック" charset="-128"/>
              </a:rPr>
              <a:t>Read busy bit from status register until 0</a:t>
            </a:r>
          </a:p>
          <a:p>
            <a:pPr marL="800060" lvl="1" indent="-342883">
              <a:buFont typeface="+mj-lt"/>
              <a:buAutoNum type="arabicPeriod"/>
              <a:defRPr/>
            </a:pPr>
            <a:r>
              <a:rPr lang="en-US" dirty="0">
                <a:ea typeface="ＭＳ Ｐゴシック" charset="-128"/>
              </a:rPr>
              <a:t>Host sets read or write bit and if write copies data into data-out register</a:t>
            </a:r>
          </a:p>
          <a:p>
            <a:pPr marL="800060" lvl="1" indent="-342883">
              <a:buFont typeface="+mj-lt"/>
              <a:buAutoNum type="arabicPeriod"/>
              <a:defRPr/>
            </a:pPr>
            <a:r>
              <a:rPr lang="en-US" dirty="0">
                <a:ea typeface="ＭＳ Ｐゴシック" charset="-128"/>
              </a:rPr>
              <a:t>Host sets command-ready bit</a:t>
            </a:r>
          </a:p>
          <a:p>
            <a:pPr marL="800060" lvl="1" indent="-342883">
              <a:buFont typeface="+mj-lt"/>
              <a:buAutoNum type="arabicPeriod"/>
              <a:defRPr/>
            </a:pPr>
            <a:r>
              <a:rPr lang="en-US" dirty="0">
                <a:ea typeface="ＭＳ Ｐゴシック" charset="-128"/>
              </a:rPr>
              <a:t>Controller sets busy bit, executes transfer</a:t>
            </a:r>
          </a:p>
          <a:p>
            <a:pPr marL="800060" lvl="1" indent="-342883">
              <a:buFont typeface="+mj-lt"/>
              <a:buAutoNum type="arabicPeriod"/>
              <a:defRPr/>
            </a:pPr>
            <a:r>
              <a:rPr lang="en-US" dirty="0">
                <a:ea typeface="ＭＳ Ｐゴシック" charset="-128"/>
              </a:rPr>
              <a:t>Controller clears busy bit, error bit, command-ready bit when transfer done</a:t>
            </a:r>
          </a:p>
          <a:p>
            <a:pPr marL="342883" indent="-342883">
              <a:buFont typeface="Monotype Sorts" charset="2"/>
              <a:buChar char="n"/>
              <a:defRPr/>
            </a:pPr>
            <a:r>
              <a:rPr lang="en-US" dirty="0">
                <a:ea typeface="ＭＳ Ｐゴシック" charset="-128"/>
              </a:rPr>
              <a:t>Step 1 is </a:t>
            </a:r>
            <a:r>
              <a:rPr lang="en-US" b="1" dirty="0">
                <a:solidFill>
                  <a:srgbClr val="3366FF"/>
                </a:solidFill>
                <a:ea typeface="ＭＳ Ｐゴシック" charset="-128"/>
              </a:rPr>
              <a:t>busy-wait</a:t>
            </a:r>
            <a:r>
              <a:rPr lang="en-US" b="1" dirty="0">
                <a:ea typeface="ＭＳ Ｐゴシック" charset="-128"/>
              </a:rPr>
              <a:t> </a:t>
            </a:r>
            <a:r>
              <a:rPr lang="en-US" dirty="0">
                <a:ea typeface="ＭＳ Ｐゴシック" charset="-128"/>
              </a:rPr>
              <a:t>cycle to wait for I/O from device</a:t>
            </a:r>
          </a:p>
          <a:p>
            <a:pPr marL="742913" lvl="1" indent="-285736">
              <a:buFont typeface="Monotype Sorts" charset="2"/>
              <a:buChar char="l"/>
              <a:defRPr/>
            </a:pPr>
            <a:r>
              <a:rPr lang="en-US" dirty="0">
                <a:ea typeface="ＭＳ Ｐゴシック" charset="-128"/>
              </a:rPr>
              <a:t>Reasonable if device is fast</a:t>
            </a:r>
          </a:p>
          <a:p>
            <a:pPr marL="742913" lvl="1" indent="-285736">
              <a:buFont typeface="Monotype Sorts" charset="2"/>
              <a:buChar char="l"/>
              <a:defRPr/>
            </a:pPr>
            <a:r>
              <a:rPr lang="en-US" dirty="0">
                <a:ea typeface="ＭＳ Ｐゴシック" charset="-128"/>
              </a:rPr>
              <a:t>But inefficient if device slow</a:t>
            </a:r>
          </a:p>
          <a:p>
            <a:pPr marL="742913" lvl="1" indent="-285736">
              <a:buFont typeface="Monotype Sorts" charset="2"/>
              <a:buChar char="l"/>
              <a:defRPr/>
            </a:pPr>
            <a:r>
              <a:rPr lang="en-US" dirty="0">
                <a:ea typeface="ＭＳ Ｐゴシック" charset="-128"/>
              </a:rPr>
              <a:t>CPU switches to other tasks?</a:t>
            </a:r>
          </a:p>
          <a:p>
            <a:pPr marL="1085796" lvl="2" indent="-228589">
              <a:buFont typeface="Webdings" charset="2"/>
              <a:buChar char="4"/>
              <a:defRPr/>
            </a:pPr>
            <a:r>
              <a:rPr lang="en-US" dirty="0">
                <a:ea typeface="ＭＳ Ｐゴシック" charset="-128"/>
              </a:rPr>
              <a:t>But if miss a cycle data overwritten / lost</a:t>
            </a:r>
          </a:p>
        </p:txBody>
      </p:sp>
    </p:spTree>
    <p:extLst>
      <p:ext uri="{BB962C8B-B14F-4D97-AF65-F5344CB8AC3E}">
        <p14:creationId xmlns:p14="http://schemas.microsoft.com/office/powerpoint/2010/main" val="88216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F2A4-147F-4FCF-F467-21214F7B6089}"/>
              </a:ext>
            </a:extLst>
          </p:cNvPr>
          <p:cNvSpPr>
            <a:spLocks noGrp="1"/>
          </p:cNvSpPr>
          <p:nvPr>
            <p:ph type="title"/>
          </p:nvPr>
        </p:nvSpPr>
        <p:spPr>
          <a:xfrm>
            <a:off x="523875" y="242390"/>
            <a:ext cx="11152188" cy="559572"/>
          </a:xfrm>
        </p:spPr>
        <p:txBody>
          <a:bodyPr wrap="square" lIns="0" tIns="18000" rIns="0" bIns="18000" anchor="ctr" anchorCtr="0">
            <a:spAutoFit/>
          </a:bodyPr>
          <a:lstStyle/>
          <a:p>
            <a:r>
              <a:rPr lang="en-US" sz="3400" dirty="0"/>
              <a:t>Interrupts</a:t>
            </a:r>
          </a:p>
        </p:txBody>
      </p:sp>
      <p:sp>
        <p:nvSpPr>
          <p:cNvPr id="3" name="Content Placeholder 2">
            <a:extLst>
              <a:ext uri="{FF2B5EF4-FFF2-40B4-BE49-F238E27FC236}">
                <a16:creationId xmlns:a16="http://schemas.microsoft.com/office/drawing/2014/main" id="{26EB7479-93F2-ABC4-51B1-77323EB1E9B8}"/>
              </a:ext>
            </a:extLst>
          </p:cNvPr>
          <p:cNvSpPr>
            <a:spLocks noGrp="1"/>
          </p:cNvSpPr>
          <p:nvPr>
            <p:ph sz="quarter" idx="13"/>
          </p:nvPr>
        </p:nvSpPr>
        <p:spPr>
          <a:xfrm>
            <a:off x="523874" y="963769"/>
            <a:ext cx="11152187" cy="2667841"/>
          </a:xfrm>
        </p:spPr>
        <p:txBody>
          <a:bodyPr wrap="square" lIns="0" tIns="18000" rIns="0" bIns="18000" anchor="ctr" anchorCtr="0">
            <a:spAutoFit/>
          </a:bodyPr>
          <a:lstStyle/>
          <a:p>
            <a:pPr marL="457200" indent="-457200">
              <a:spcBef>
                <a:spcPts val="600"/>
              </a:spcBef>
            </a:pPr>
            <a:r>
              <a:rPr lang="en-US" sz="2600" dirty="0">
                <a:solidFill>
                  <a:srgbClr val="000000"/>
                </a:solidFill>
                <a:latin typeface="Arial" panose="020B0604020202020204" pitchFamily="34" charset="0"/>
              </a:rPr>
              <a:t>Device controller can trigger </a:t>
            </a:r>
            <a:r>
              <a:rPr lang="en-US" sz="2600" b="1" dirty="0">
                <a:solidFill>
                  <a:srgbClr val="000000"/>
                </a:solidFill>
                <a:latin typeface="Arial" panose="020B0604020202020204" pitchFamily="34" charset="0"/>
              </a:rPr>
              <a:t>interrupts</a:t>
            </a:r>
            <a:r>
              <a:rPr lang="en-US" sz="2600" dirty="0">
                <a:solidFill>
                  <a:srgbClr val="000000"/>
                </a:solidFill>
                <a:latin typeface="Arial" panose="020B0604020202020204" pitchFamily="34" charset="0"/>
              </a:rPr>
              <a:t> to signal that a I/O request is complete</a:t>
            </a:r>
          </a:p>
          <a:p>
            <a:pPr marL="944118" lvl="1" indent="-457200"/>
            <a:r>
              <a:rPr lang="en-US" sz="2600" dirty="0">
                <a:solidFill>
                  <a:srgbClr val="000000"/>
                </a:solidFill>
                <a:latin typeface="Arial" panose="020B0604020202020204" pitchFamily="34" charset="0"/>
              </a:rPr>
              <a:t>For the device, this means simply changing the voltage on an electrical </a:t>
            </a:r>
            <a:r>
              <a:rPr lang="en-US" sz="2600" b="1" dirty="0">
                <a:solidFill>
                  <a:srgbClr val="000000"/>
                </a:solidFill>
                <a:latin typeface="Arial" panose="020B0604020202020204" pitchFamily="34" charset="0"/>
              </a:rPr>
              <a:t>interrupt line</a:t>
            </a:r>
          </a:p>
          <a:p>
            <a:pPr marL="457200" indent="-457200">
              <a:spcBef>
                <a:spcPts val="600"/>
              </a:spcBef>
            </a:pPr>
            <a:r>
              <a:rPr lang="en-US" sz="2600" dirty="0">
                <a:solidFill>
                  <a:srgbClr val="000000"/>
                </a:solidFill>
                <a:latin typeface="Arial" panose="020B0604020202020204" pitchFamily="34" charset="0"/>
              </a:rPr>
              <a:t>Each controller has</a:t>
            </a:r>
            <a:r>
              <a:rPr lang="en-US" sz="2600" b="1" dirty="0">
                <a:solidFill>
                  <a:srgbClr val="000000"/>
                </a:solidFill>
                <a:latin typeface="Arial" panose="020B0604020202020204" pitchFamily="34" charset="0"/>
              </a:rPr>
              <a:t> interrupt vector</a:t>
            </a:r>
            <a:r>
              <a:rPr lang="en-US" sz="2600" dirty="0">
                <a:solidFill>
                  <a:srgbClr val="000000"/>
                </a:solidFill>
                <a:latin typeface="Arial" panose="020B0604020202020204" pitchFamily="34" charset="0"/>
              </a:rPr>
              <a:t> assigned</a:t>
            </a:r>
          </a:p>
          <a:p>
            <a:pPr marL="944118" lvl="1" indent="-457200"/>
            <a:r>
              <a:rPr lang="en-US" sz="2600" spc="-350" dirty="0">
                <a:solidFill>
                  <a:srgbClr val="000000"/>
                </a:solidFill>
                <a:latin typeface="Arial" panose="020B0604020202020204" pitchFamily="34" charset="0"/>
              </a:rPr>
              <a:t>C P </a:t>
            </a:r>
            <a:r>
              <a:rPr lang="en-US" sz="2600" dirty="0">
                <a:solidFill>
                  <a:srgbClr val="000000"/>
                </a:solidFill>
                <a:latin typeface="Arial" panose="020B0604020202020204" pitchFamily="34" charset="0"/>
              </a:rPr>
              <a:t>U runs vector-specific handler when int occurs</a:t>
            </a:r>
          </a:p>
        </p:txBody>
      </p:sp>
      <p:pic>
        <p:nvPicPr>
          <p:cNvPr id="8" name="Picture 7" descr="A figure illustrates the working of an interrupt.&#10;Long description is available in nots, press F6">
            <a:extLst>
              <a:ext uri="{FF2B5EF4-FFF2-40B4-BE49-F238E27FC236}">
                <a16:creationId xmlns:a16="http://schemas.microsoft.com/office/drawing/2014/main" id="{E37CE51E-2222-98C7-803D-660C2F71EE7D}"/>
              </a:ext>
            </a:extLst>
          </p:cNvPr>
          <p:cNvPicPr>
            <a:picLocks noChangeAspect="1"/>
          </p:cNvPicPr>
          <p:nvPr/>
        </p:nvPicPr>
        <p:blipFill>
          <a:blip r:embed="rId3"/>
          <a:stretch>
            <a:fillRect/>
          </a:stretch>
        </p:blipFill>
        <p:spPr>
          <a:xfrm>
            <a:off x="3244759" y="3708038"/>
            <a:ext cx="5715547" cy="2296299"/>
          </a:xfrm>
          <a:prstGeom prst="rect">
            <a:avLst/>
          </a:prstGeom>
        </p:spPr>
      </p:pic>
      <p:sp>
        <p:nvSpPr>
          <p:cNvPr id="4" name="Content Placeholder 3">
            <a:extLst>
              <a:ext uri="{FF2B5EF4-FFF2-40B4-BE49-F238E27FC236}">
                <a16:creationId xmlns:a16="http://schemas.microsoft.com/office/drawing/2014/main" id="{8685BB3F-B2A6-DDFD-3AF0-FFEBC18D0AD4}"/>
              </a:ext>
            </a:extLst>
          </p:cNvPr>
          <p:cNvSpPr>
            <a:spLocks noGrp="1"/>
          </p:cNvSpPr>
          <p:nvPr>
            <p:ph sz="quarter" idx="14"/>
          </p:nvPr>
        </p:nvSpPr>
        <p:spPr>
          <a:xfrm>
            <a:off x="4054750" y="6065618"/>
            <a:ext cx="4082500" cy="313350"/>
          </a:xfrm>
        </p:spPr>
        <p:txBody>
          <a:bodyPr lIns="0" tIns="18000" rIns="0" bIns="18000" anchor="ctr" anchorCtr="0">
            <a:spAutoFit/>
          </a:bodyPr>
          <a:lstStyle/>
          <a:p>
            <a:pPr marL="0" indent="0">
              <a:buNone/>
            </a:pPr>
            <a:r>
              <a:rPr lang="en-US" sz="1800" dirty="0"/>
              <a:t>Figure 5.4. Operation of a </a:t>
            </a:r>
            <a:r>
              <a:rPr lang="en-US" sz="1800" spc="-250" dirty="0"/>
              <a:t>D M </a:t>
            </a:r>
            <a:r>
              <a:rPr lang="en-US" sz="1800" dirty="0"/>
              <a:t>A transfer.</a:t>
            </a:r>
          </a:p>
        </p:txBody>
      </p:sp>
    </p:spTree>
    <p:extLst>
      <p:ext uri="{BB962C8B-B14F-4D97-AF65-F5344CB8AC3E}">
        <p14:creationId xmlns:p14="http://schemas.microsoft.com/office/powerpoint/2010/main" val="242158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4124"/>
            <a:ext cx="11153087" cy="559572"/>
          </a:xfrm>
        </p:spPr>
        <p:txBody>
          <a:bodyPr wrap="square" lIns="0" tIns="18000" rIns="0" bIns="18000" anchor="ctr" anchorCtr="0">
            <a:spAutoFit/>
          </a:bodyPr>
          <a:lstStyle/>
          <a:p>
            <a:r>
              <a:rPr lang="en-US" sz="3400" dirty="0"/>
              <a:t>Data Exchange Between Device and </a:t>
            </a:r>
            <a:r>
              <a:rPr lang="en-US" sz="3400" spc="-500" dirty="0"/>
              <a:t>C P </a:t>
            </a:r>
            <a:r>
              <a:rPr lang="en-US" sz="3400" dirty="0"/>
              <a:t>U</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6" y="1551495"/>
            <a:ext cx="11153086" cy="3006395"/>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How do we transfer data from e.g., hard disk to memory?</a:t>
            </a:r>
          </a:p>
          <a:p>
            <a:pPr marL="829818" lvl="1" indent="-342900"/>
            <a:r>
              <a:rPr lang="en-US" sz="2800" dirty="0">
                <a:solidFill>
                  <a:srgbClr val="000000"/>
                </a:solidFill>
                <a:latin typeface="Arial" panose="020B0604020202020204" pitchFamily="34" charset="0"/>
              </a:rPr>
              <a:t>Program disk controller to read a sector</a:t>
            </a:r>
          </a:p>
          <a:p>
            <a:pPr marL="829818" lvl="1" indent="-342900"/>
            <a:r>
              <a:rPr lang="en-US" sz="2800" dirty="0">
                <a:solidFill>
                  <a:srgbClr val="000000"/>
                </a:solidFill>
                <a:latin typeface="Arial" panose="020B0604020202020204" pitchFamily="34" charset="0"/>
              </a:rPr>
              <a:t>Wait for interrupt</a:t>
            </a:r>
          </a:p>
          <a:p>
            <a:pPr marL="829818" lvl="1" indent="-342900"/>
            <a:r>
              <a:rPr lang="en-US" sz="2800" dirty="0">
                <a:solidFill>
                  <a:srgbClr val="000000"/>
                </a:solidFill>
                <a:latin typeface="Arial" panose="020B0604020202020204" pitchFamily="34" charset="0"/>
              </a:rPr>
              <a:t>Read </a:t>
            </a:r>
            <a:r>
              <a:rPr lang="en-US" sz="2800" dirty="0" err="1">
                <a:solidFill>
                  <a:srgbClr val="000000"/>
                </a:solidFill>
                <a:latin typeface="Arial" panose="020B0604020202020204" pitchFamily="34" charset="0"/>
              </a:rPr>
              <a:t>sizeof</a:t>
            </a:r>
            <a:r>
              <a:rPr lang="en-US" sz="2800" dirty="0">
                <a:solidFill>
                  <a:srgbClr val="000000"/>
                </a:solidFill>
                <a:latin typeface="Arial" panose="020B0604020202020204" pitchFamily="34" charset="0"/>
              </a:rPr>
              <a:t>(sector) bytes from I/O registers</a:t>
            </a:r>
          </a:p>
          <a:p>
            <a:pPr marL="829818" lvl="1" indent="-342900"/>
            <a:r>
              <a:rPr lang="en-US" sz="2800" dirty="0">
                <a:solidFill>
                  <a:srgbClr val="000000"/>
                </a:solidFill>
                <a:latin typeface="Arial" panose="020B0604020202020204" pitchFamily="34" charset="0"/>
              </a:rPr>
              <a:t>Repeat for next sector</a:t>
            </a:r>
          </a:p>
          <a:p>
            <a:pPr marL="342900" indent="-342900">
              <a:spcBef>
                <a:spcPts val="600"/>
              </a:spcBef>
            </a:pPr>
            <a:r>
              <a:rPr lang="en-US" sz="2800" dirty="0">
                <a:solidFill>
                  <a:srgbClr val="000000"/>
                </a:solidFill>
                <a:latin typeface="Arial" panose="020B0604020202020204" pitchFamily="34" charset="0"/>
              </a:rPr>
              <a:t>Is this a problem?</a:t>
            </a:r>
          </a:p>
        </p:txBody>
      </p:sp>
      <p:sp>
        <p:nvSpPr>
          <p:cNvPr id="6" name="TextBox 5">
            <a:extLst>
              <a:ext uri="{FF2B5EF4-FFF2-40B4-BE49-F238E27FC236}">
                <a16:creationId xmlns:a16="http://schemas.microsoft.com/office/drawing/2014/main" id="{52AAC192-DF95-4C45-BB0B-4D615F591FE9}"/>
              </a:ext>
            </a:extLst>
          </p:cNvPr>
          <p:cNvSpPr txBox="1"/>
          <p:nvPr/>
        </p:nvSpPr>
        <p:spPr>
          <a:xfrm>
            <a:off x="410992" y="4762469"/>
            <a:ext cx="9180480" cy="523220"/>
          </a:xfrm>
          <a:prstGeom prst="rect">
            <a:avLst/>
          </a:prstGeom>
          <a:noFill/>
        </p:spPr>
        <p:txBody>
          <a:bodyPr wrap="square">
            <a:spAutoFit/>
          </a:bodyPr>
          <a:lstStyle/>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Yes! </a:t>
            </a:r>
            <a:r>
              <a:rPr kumimoji="0" lang="en-US" sz="2800" b="1" i="0" u="none" strike="noStrike" kern="0" cap="none" spc="-350" normalizeH="0" baseline="0" noProof="0" dirty="0">
                <a:ln>
                  <a:noFill/>
                </a:ln>
                <a:solidFill>
                  <a:srgbClr val="000000"/>
                </a:solidFill>
                <a:effectLst/>
                <a:uLnTx/>
                <a:uFillTx/>
                <a:latin typeface="Arial" panose="020B0604020202020204" pitchFamily="34" charset="0"/>
                <a:cs typeface="Arial"/>
                <a:sym typeface="Arial"/>
              </a:rPr>
              <a:t>C P </a:t>
            </a:r>
            <a:r>
              <a:rPr kumimoji="0" lang="en-US" sz="28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U cycles can be spent in a better way!</a:t>
            </a:r>
          </a:p>
        </p:txBody>
      </p:sp>
    </p:spTree>
    <p:extLst>
      <p:ext uri="{BB962C8B-B14F-4D97-AF65-F5344CB8AC3E}">
        <p14:creationId xmlns:p14="http://schemas.microsoft.com/office/powerpoint/2010/main" val="276869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6" y="236845"/>
            <a:ext cx="11152717" cy="559572"/>
          </a:xfrm>
        </p:spPr>
        <p:txBody>
          <a:bodyPr wrap="square" lIns="0" tIns="18000" rIns="0" bIns="18000" anchor="ctr" anchorCtr="0">
            <a:spAutoFit/>
          </a:bodyPr>
          <a:lstStyle/>
          <a:p>
            <a:r>
              <a:rPr lang="en-US" sz="3400" noProof="0" dirty="0"/>
              <a:t>Overview </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4" y="1024578"/>
            <a:ext cx="11152716" cy="1482901"/>
          </a:xfrm>
        </p:spPr>
        <p:txBody>
          <a:bodyPr wrap="square" lIns="0" tIns="18000" rIns="0" bIns="18000" anchor="ctr" anchorCtr="0">
            <a:spAutoFit/>
          </a:bodyPr>
          <a:lstStyle/>
          <a:p>
            <a:pPr marL="342900" indent="-342900">
              <a:spcBef>
                <a:spcPts val="600"/>
              </a:spcBef>
            </a:pPr>
            <a:r>
              <a:rPr lang="en-US" sz="2800" dirty="0"/>
              <a:t>Principles of I/O Hardware</a:t>
            </a:r>
          </a:p>
          <a:p>
            <a:pPr marL="342900" indent="-342900">
              <a:spcBef>
                <a:spcPts val="600"/>
              </a:spcBef>
            </a:pPr>
            <a:r>
              <a:rPr lang="en-US" sz="2800" dirty="0"/>
              <a:t>Principles of I/O Software</a:t>
            </a:r>
          </a:p>
          <a:p>
            <a:pPr marL="342900" indent="-342900">
              <a:spcBef>
                <a:spcPts val="600"/>
              </a:spcBef>
            </a:pPr>
            <a:r>
              <a:rPr lang="en-US" sz="2800" dirty="0"/>
              <a:t>I/O Devices</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2636"/>
            <a:ext cx="11153087" cy="559572"/>
          </a:xfrm>
        </p:spPr>
        <p:txBody>
          <a:bodyPr wrap="square" lIns="0" tIns="18000" rIns="0" bIns="18000" anchor="ctr" anchorCtr="0">
            <a:spAutoFit/>
          </a:bodyPr>
          <a:lstStyle/>
          <a:p>
            <a:r>
              <a:rPr lang="en-US" sz="3400" dirty="0"/>
              <a:t>Direct Memory Access (</a:t>
            </a:r>
            <a:r>
              <a:rPr lang="en-US" sz="3400" spc="-450" dirty="0"/>
              <a:t>D M </a:t>
            </a:r>
            <a:r>
              <a:rPr lang="en-US" sz="3400" dirty="0"/>
              <a:t>A)</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4015"/>
            <a:ext cx="11153087" cy="975070"/>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Solution:</a:t>
            </a:r>
          </a:p>
          <a:p>
            <a:pPr marL="829818" lvl="1" indent="-342900"/>
            <a:r>
              <a:rPr lang="en-US" sz="2800" dirty="0">
                <a:solidFill>
                  <a:srgbClr val="000000"/>
                </a:solidFill>
                <a:latin typeface="Arial" panose="020B0604020202020204" pitchFamily="34" charset="0"/>
              </a:rPr>
              <a:t>Let the hardware do the transfer via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a:t>
            </a:r>
          </a:p>
        </p:txBody>
      </p:sp>
      <p:pic>
        <p:nvPicPr>
          <p:cNvPr id="7" name="Picture 6" descr="The figure illustrates the operation of a D M A transfer.&#10;Long description is available in notes, press F6">
            <a:extLst>
              <a:ext uri="{FF2B5EF4-FFF2-40B4-BE49-F238E27FC236}">
                <a16:creationId xmlns:a16="http://schemas.microsoft.com/office/drawing/2014/main" id="{D5C8FA50-C79B-07EF-042D-0BEF6E7BD360}"/>
              </a:ext>
            </a:extLst>
          </p:cNvPr>
          <p:cNvPicPr>
            <a:picLocks noChangeAspect="1"/>
          </p:cNvPicPr>
          <p:nvPr/>
        </p:nvPicPr>
        <p:blipFill>
          <a:blip r:embed="rId3"/>
          <a:stretch>
            <a:fillRect/>
          </a:stretch>
        </p:blipFill>
        <p:spPr>
          <a:xfrm>
            <a:off x="2040215" y="2202432"/>
            <a:ext cx="8111570" cy="3596237"/>
          </a:xfrm>
          <a:prstGeom prst="rect">
            <a:avLst/>
          </a:prstGeom>
        </p:spPr>
      </p:pic>
      <p:sp>
        <p:nvSpPr>
          <p:cNvPr id="3" name="Content Placeholder 2">
            <a:extLst>
              <a:ext uri="{FF2B5EF4-FFF2-40B4-BE49-F238E27FC236}">
                <a16:creationId xmlns:a16="http://schemas.microsoft.com/office/drawing/2014/main" id="{C15B265F-6F58-DF59-33D9-7CA8B88CFC0F}"/>
              </a:ext>
            </a:extLst>
          </p:cNvPr>
          <p:cNvSpPr>
            <a:spLocks noGrp="1"/>
          </p:cNvSpPr>
          <p:nvPr>
            <p:ph sz="quarter" idx="14"/>
          </p:nvPr>
        </p:nvSpPr>
        <p:spPr>
          <a:xfrm>
            <a:off x="4070821" y="5995046"/>
            <a:ext cx="4050791" cy="313350"/>
          </a:xfrm>
        </p:spPr>
        <p:txBody>
          <a:bodyPr wrap="square" lIns="0" tIns="18000" rIns="0" bIns="18000" anchor="ctr" anchorCtr="0">
            <a:spAutoFit/>
          </a:bodyPr>
          <a:lstStyle/>
          <a:p>
            <a:pPr marL="15875" indent="-15875">
              <a:buNone/>
            </a:pPr>
            <a:r>
              <a:rPr lang="en-US" sz="1800" dirty="0"/>
              <a:t>Figure 5.4 Operation of a </a:t>
            </a:r>
            <a:r>
              <a:rPr lang="en-US" sz="1800" spc="-250" dirty="0"/>
              <a:t>D M </a:t>
            </a:r>
            <a:r>
              <a:rPr lang="en-US" sz="1800" dirty="0"/>
              <a:t>A transfer.</a:t>
            </a:r>
          </a:p>
        </p:txBody>
      </p:sp>
    </p:spTree>
    <p:extLst>
      <p:ext uri="{BB962C8B-B14F-4D97-AF65-F5344CB8AC3E}">
        <p14:creationId xmlns:p14="http://schemas.microsoft.com/office/powerpoint/2010/main" val="252182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6" cy="559572"/>
          </a:xfrm>
        </p:spPr>
        <p:txBody>
          <a:bodyPr wrap="square" lIns="0" tIns="18000" rIns="0" bIns="18000" anchor="ctr" anchorCtr="0">
            <a:spAutoFit/>
          </a:bodyPr>
          <a:lstStyle/>
          <a:p>
            <a:r>
              <a:rPr lang="en-US" sz="3400" spc="-500" dirty="0"/>
              <a:t>D M </a:t>
            </a:r>
            <a:r>
              <a:rPr lang="en-US" sz="3400" dirty="0"/>
              <a:t>A Controller</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5" y="1065572"/>
            <a:ext cx="11153087" cy="4883832"/>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I S </a:t>
            </a:r>
            <a:r>
              <a:rPr lang="en-US" sz="2800" dirty="0">
                <a:solidFill>
                  <a:srgbClr val="000000"/>
                </a:solidFill>
                <a:latin typeface="Arial" panose="020B0604020202020204" pitchFamily="34" charset="0"/>
              </a:rPr>
              <a:t>A systems there was a dedicated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t>
            </a:r>
            <a:r>
              <a:rPr lang="en-US" sz="2800" b="1" dirty="0">
                <a:solidFill>
                  <a:srgbClr val="000000"/>
                </a:solidFill>
                <a:latin typeface="Arial" panose="020B0604020202020204" pitchFamily="34" charset="0"/>
              </a:rPr>
              <a:t>third-party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(and </a:t>
            </a:r>
            <a:r>
              <a:rPr lang="en-US" sz="2800" spc="-350" dirty="0">
                <a:solidFill>
                  <a:srgbClr val="000000"/>
                </a:solidFill>
                <a:latin typeface="Arial" panose="020B0604020202020204" pitchFamily="34" charset="0"/>
              </a:rPr>
              <a:t>P C I </a:t>
            </a:r>
            <a:r>
              <a:rPr lang="en-US" sz="2800" dirty="0">
                <a:solidFill>
                  <a:srgbClr val="000000"/>
                </a:solidFill>
                <a:latin typeface="Arial" panose="020B0604020202020204" pitchFamily="34" charset="0"/>
              </a:rPr>
              <a:t>e) systems each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device may become “Bus Master” and perform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a:t>
            </a:r>
            <a:r>
              <a:rPr lang="en-US" sz="2800" b="1" dirty="0">
                <a:solidFill>
                  <a:srgbClr val="000000"/>
                </a:solidFill>
                <a:latin typeface="Arial" panose="020B0604020202020204" pitchFamily="34" charset="0"/>
              </a:rPr>
              <a:t>first-party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829818" lvl="1" indent="-342900"/>
            <a:r>
              <a:rPr lang="en-US" sz="2800" dirty="0">
                <a:solidFill>
                  <a:srgbClr val="000000"/>
                </a:solidFill>
                <a:latin typeface="Arial" panose="020B0604020202020204" pitchFamily="34" charset="0"/>
              </a:rPr>
              <a:t>Device and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are combined</a:t>
            </a:r>
          </a:p>
          <a:p>
            <a:pPr marL="829818" lvl="1" indent="-342900"/>
            <a:r>
              <a:rPr lang="en-US" sz="2800" dirty="0">
                <a:solidFill>
                  <a:srgbClr val="000000"/>
                </a:solidFill>
                <a:latin typeface="Arial" panose="020B0604020202020204" pitchFamily="34" charset="0"/>
              </a:rPr>
              <a:t>Do you see a problem here?</a:t>
            </a:r>
          </a:p>
          <a:p>
            <a:pPr marL="829818" lvl="1" indent="-342900"/>
            <a:r>
              <a:rPr lang="en-US" sz="2800" b="1" dirty="0">
                <a:solidFill>
                  <a:srgbClr val="000000"/>
                </a:solidFill>
                <a:latin typeface="Arial" panose="020B0604020202020204" pitchFamily="34" charset="0"/>
              </a:rPr>
              <a:t>You have to trust your </a:t>
            </a:r>
            <a:r>
              <a:rPr lang="en-US" sz="2800" b="1" spc="-350" dirty="0">
                <a:solidFill>
                  <a:srgbClr val="000000"/>
                </a:solidFill>
                <a:latin typeface="Arial" panose="020B0604020202020204" pitchFamily="34" charset="0"/>
              </a:rPr>
              <a:t>H </a:t>
            </a:r>
            <a:r>
              <a:rPr lang="en-US" sz="2800" b="1" dirty="0">
                <a:solidFill>
                  <a:srgbClr val="000000"/>
                </a:solidFill>
                <a:latin typeface="Arial" panose="020B0604020202020204" pitchFamily="34" charset="0"/>
              </a:rPr>
              <a:t>W (or use a I/O </a:t>
            </a:r>
            <a:r>
              <a:rPr lang="en-US" sz="2800" b="1" spc="-350" dirty="0">
                <a:solidFill>
                  <a:srgbClr val="000000"/>
                </a:solidFill>
                <a:latin typeface="Arial" panose="020B0604020202020204" pitchFamily="34" charset="0"/>
              </a:rPr>
              <a:t>M M </a:t>
            </a:r>
            <a:r>
              <a:rPr lang="en-US" sz="2800" b="1" dirty="0">
                <a:solidFill>
                  <a:srgbClr val="000000"/>
                </a:solidFill>
                <a:latin typeface="Arial" panose="020B0604020202020204" pitchFamily="34" charset="0"/>
              </a:rPr>
              <a:t>U)</a:t>
            </a:r>
          </a:p>
          <a:p>
            <a:pPr marL="342900" indent="-342900">
              <a:spcBef>
                <a:spcPts val="600"/>
              </a:spcBef>
            </a:pPr>
            <a:r>
              <a:rPr lang="en-US" sz="2800" dirty="0">
                <a:solidFill>
                  <a:srgbClr val="000000"/>
                </a:solidFill>
                <a:latin typeface="Arial" panose="020B0604020202020204" pitchFamily="34" charset="0"/>
              </a:rPr>
              <a:t>Note:</a:t>
            </a:r>
          </a:p>
          <a:p>
            <a:pPr marL="829818" lvl="1" indent="-342900"/>
            <a:r>
              <a:rPr lang="en-US" sz="2800" dirty="0">
                <a:solidFill>
                  <a:srgbClr val="000000"/>
                </a:solidFill>
                <a:latin typeface="Arial" panose="020B0604020202020204" pitchFamily="34" charset="0"/>
              </a:rPr>
              <a:t>Embedded systems still have dedicated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a:t>
            </a:r>
          </a:p>
          <a:p>
            <a:pPr marL="829818" lvl="1" indent="-342900"/>
            <a:r>
              <a:rPr lang="en-US" sz="2800" dirty="0">
                <a:solidFill>
                  <a:srgbClr val="000000"/>
                </a:solidFill>
                <a:latin typeface="Arial" panose="020B0604020202020204" pitchFamily="34" charset="0"/>
              </a:rPr>
              <a:t>Disk controller still uses own buffers</a:t>
            </a:r>
          </a:p>
        </p:txBody>
      </p:sp>
    </p:spTree>
    <p:extLst>
      <p:ext uri="{BB962C8B-B14F-4D97-AF65-F5344CB8AC3E}">
        <p14:creationId xmlns:p14="http://schemas.microsoft.com/office/powerpoint/2010/main" val="25561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111"/>
            <a:ext cx="11153087" cy="559572"/>
          </a:xfrm>
        </p:spPr>
        <p:txBody>
          <a:bodyPr wrap="square" lIns="0" tIns="18000" rIns="0" bIns="18000" anchor="ctr" anchorCtr="0">
            <a:spAutoFit/>
          </a:bodyPr>
          <a:lstStyle/>
          <a:p>
            <a:r>
              <a:rPr lang="en-US" sz="3400" noProof="0" dirty="0"/>
              <a:t>Quiz</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9835"/>
            <a:ext cx="11153087" cy="2267732"/>
          </a:xfrm>
        </p:spPr>
        <p:txBody>
          <a:bodyPr wrap="square" lIns="0" tIns="18000" rIns="0" bIns="18000" anchor="ctr" anchorCtr="0">
            <a:spAutoFit/>
          </a:bodyPr>
          <a:lstStyle/>
          <a:p>
            <a:pPr marL="0" indent="0">
              <a:spcBef>
                <a:spcPts val="600"/>
              </a:spcBef>
              <a:buNone/>
            </a:pPr>
            <a:r>
              <a:rPr lang="en-US" sz="2800" i="1" dirty="0">
                <a:solidFill>
                  <a:srgbClr val="000000"/>
                </a:solidFill>
                <a:latin typeface="Arial" panose="020B0604020202020204" pitchFamily="34" charset="0"/>
              </a:rPr>
              <a:t>You’re comparing the performance of two systems, both using no interrupts for device data transfer, but one using </a:t>
            </a:r>
            <a:r>
              <a:rPr lang="en-US" sz="2800" i="1" spc="-300" dirty="0">
                <a:solidFill>
                  <a:srgbClr val="000000"/>
                </a:solidFill>
                <a:latin typeface="Arial" panose="020B0604020202020204" pitchFamily="34" charset="0"/>
              </a:rPr>
              <a:t>D M </a:t>
            </a:r>
            <a:r>
              <a:rPr lang="en-US" sz="2800" i="1" dirty="0">
                <a:solidFill>
                  <a:srgbClr val="000000"/>
                </a:solidFill>
                <a:latin typeface="Arial" panose="020B0604020202020204" pitchFamily="34" charset="0"/>
              </a:rPr>
              <a:t>A + polling while the other system uses polling alone.</a:t>
            </a:r>
          </a:p>
          <a:p>
            <a:pPr marL="0" indent="0">
              <a:spcBef>
                <a:spcPts val="600"/>
              </a:spcBef>
              <a:buNone/>
            </a:pPr>
            <a:r>
              <a:rPr lang="en-US" sz="2800" i="1" dirty="0">
                <a:solidFill>
                  <a:srgbClr val="000000"/>
                </a:solidFill>
                <a:latin typeface="Arial" panose="020B0604020202020204" pitchFamily="34" charset="0"/>
              </a:rPr>
              <a:t>Q: Do you expect comparable or different performance for the two systems?</a:t>
            </a:r>
          </a:p>
        </p:txBody>
      </p:sp>
      <p:sp>
        <p:nvSpPr>
          <p:cNvPr id="3" name="Content Placeholder 2">
            <a:extLst>
              <a:ext uri="{FF2B5EF4-FFF2-40B4-BE49-F238E27FC236}">
                <a16:creationId xmlns:a16="http://schemas.microsoft.com/office/drawing/2014/main" id="{C09ED92C-57F5-EAD9-7924-47B03B3C4C0A}"/>
              </a:ext>
            </a:extLst>
          </p:cNvPr>
          <p:cNvSpPr>
            <a:spLocks noGrp="1"/>
          </p:cNvSpPr>
          <p:nvPr>
            <p:ph sz="quarter" idx="14"/>
          </p:nvPr>
        </p:nvSpPr>
        <p:spPr>
          <a:xfrm>
            <a:off x="522975" y="3524751"/>
            <a:ext cx="11153087" cy="898126"/>
          </a:xfrm>
        </p:spPr>
        <p:txBody>
          <a:bodyPr wrap="square" lIns="0" tIns="18000" rIns="0" bIns="18000" anchor="ctr" anchorCtr="0">
            <a:spAutoFit/>
          </a:bodyPr>
          <a:lstStyle/>
          <a:p>
            <a:pPr marL="0" indent="0">
              <a:buNone/>
            </a:pPr>
            <a:r>
              <a:rPr lang="en-US" sz="2800" b="1" i="1" dirty="0">
                <a:solidFill>
                  <a:schemeClr val="tx1"/>
                </a:solidFill>
                <a:latin typeface="Arial" panose="020B0604020202020204" pitchFamily="34" charset="0"/>
              </a:rPr>
              <a:t>A: When </a:t>
            </a:r>
            <a:r>
              <a:rPr lang="en-US" sz="2800" b="1" i="1" spc="-350" dirty="0">
                <a:solidFill>
                  <a:schemeClr val="tx1"/>
                </a:solidFill>
                <a:latin typeface="Arial" panose="020B0604020202020204" pitchFamily="34" charset="0"/>
              </a:rPr>
              <a:t>D M </a:t>
            </a:r>
            <a:r>
              <a:rPr lang="en-US" sz="2800" b="1" i="1" dirty="0">
                <a:solidFill>
                  <a:schemeClr val="tx1"/>
                </a:solidFill>
                <a:latin typeface="Arial" panose="020B0604020202020204" pitchFamily="34" charset="0"/>
              </a:rPr>
              <a:t>A is used, the </a:t>
            </a:r>
            <a:r>
              <a:rPr lang="en-US" sz="2800" b="1" i="1" spc="-350" dirty="0">
                <a:solidFill>
                  <a:schemeClr val="tx1"/>
                </a:solidFill>
                <a:latin typeface="Arial" panose="020B0604020202020204" pitchFamily="34" charset="0"/>
              </a:rPr>
              <a:t>C P </a:t>
            </a:r>
            <a:r>
              <a:rPr lang="en-US" sz="2800" b="1" i="1" dirty="0">
                <a:solidFill>
                  <a:schemeClr val="tx1"/>
                </a:solidFill>
                <a:latin typeface="Arial" panose="020B0604020202020204" pitchFamily="34" charset="0"/>
              </a:rPr>
              <a:t>U can possibly do other work while the I/O is going on.</a:t>
            </a:r>
          </a:p>
        </p:txBody>
      </p:sp>
    </p:spTree>
    <p:extLst>
      <p:ext uri="{BB962C8B-B14F-4D97-AF65-F5344CB8AC3E}">
        <p14:creationId xmlns:p14="http://schemas.microsoft.com/office/powerpoint/2010/main" val="58609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Overview</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81" y="1067748"/>
            <a:ext cx="11153087" cy="1482901"/>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Principles of I/O Hardware</a:t>
            </a:r>
          </a:p>
          <a:p>
            <a:pPr marL="342900" indent="-342900">
              <a:spcBef>
                <a:spcPts val="600"/>
              </a:spcBef>
            </a:pPr>
            <a:r>
              <a:rPr lang="en-US" sz="2800" b="1" dirty="0">
                <a:solidFill>
                  <a:schemeClr val="tx1"/>
                </a:solidFill>
                <a:latin typeface="Arial" panose="020B0604020202020204" pitchFamily="34" charset="0"/>
              </a:rPr>
              <a:t>Principles of I/O Software</a:t>
            </a:r>
          </a:p>
          <a:p>
            <a:pPr marL="342900" indent="-342900">
              <a:spcBef>
                <a:spcPts val="600"/>
              </a:spcBef>
            </a:pPr>
            <a:r>
              <a:rPr lang="en-US" sz="2800" dirty="0">
                <a:solidFill>
                  <a:srgbClr val="000000"/>
                </a:solidFill>
                <a:latin typeface="Arial" panose="020B0604020202020204" pitchFamily="34" charset="0"/>
              </a:rPr>
              <a:t>I/O Devices</a:t>
            </a:r>
          </a:p>
        </p:txBody>
      </p:sp>
    </p:spTree>
    <p:extLst>
      <p:ext uri="{BB962C8B-B14F-4D97-AF65-F5344CB8AC3E}">
        <p14:creationId xmlns:p14="http://schemas.microsoft.com/office/powerpoint/2010/main" val="4224411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Principles of I/O Software</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81" y="1066275"/>
            <a:ext cx="11153087" cy="3006395"/>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Issues:</a:t>
            </a:r>
          </a:p>
          <a:p>
            <a:pPr marL="342900" indent="-342900">
              <a:spcBef>
                <a:spcPts val="600"/>
              </a:spcBef>
            </a:pPr>
            <a:r>
              <a:rPr lang="en-US" sz="2800" dirty="0">
                <a:solidFill>
                  <a:srgbClr val="000000"/>
                </a:solidFill>
                <a:latin typeface="Arial" panose="020B0604020202020204" pitchFamily="34" charset="0"/>
              </a:rPr>
              <a:t>Device independence</a:t>
            </a:r>
          </a:p>
          <a:p>
            <a:pPr marL="342900" indent="-342900">
              <a:spcBef>
                <a:spcPts val="600"/>
              </a:spcBef>
            </a:pPr>
            <a:r>
              <a:rPr lang="en-US" sz="2800" dirty="0">
                <a:solidFill>
                  <a:srgbClr val="000000"/>
                </a:solidFill>
                <a:latin typeface="Arial" panose="020B0604020202020204" pitchFamily="34" charset="0"/>
              </a:rPr>
              <a:t>Uniform naming</a:t>
            </a:r>
          </a:p>
          <a:p>
            <a:pPr marL="342900" indent="-342900">
              <a:spcBef>
                <a:spcPts val="600"/>
              </a:spcBef>
            </a:pPr>
            <a:r>
              <a:rPr lang="en-US" sz="2800" dirty="0">
                <a:solidFill>
                  <a:srgbClr val="000000"/>
                </a:solidFill>
                <a:latin typeface="Arial" panose="020B0604020202020204" pitchFamily="34" charset="0"/>
              </a:rPr>
              <a:t>Error handling</a:t>
            </a:r>
          </a:p>
          <a:p>
            <a:pPr marL="342900" indent="-342900">
              <a:spcBef>
                <a:spcPts val="600"/>
              </a:spcBef>
            </a:pPr>
            <a:r>
              <a:rPr lang="en-US" sz="2800" dirty="0">
                <a:solidFill>
                  <a:srgbClr val="000000"/>
                </a:solidFill>
                <a:latin typeface="Arial" panose="020B0604020202020204" pitchFamily="34" charset="0"/>
              </a:rPr>
              <a:t>Buffering</a:t>
            </a:r>
          </a:p>
          <a:p>
            <a:pPr marL="342900" indent="-342900">
              <a:spcBef>
                <a:spcPts val="600"/>
              </a:spcBef>
            </a:pPr>
            <a:r>
              <a:rPr lang="en-US" sz="2800" dirty="0">
                <a:solidFill>
                  <a:srgbClr val="000000"/>
                </a:solidFill>
                <a:latin typeface="Arial" panose="020B0604020202020204" pitchFamily="34" charset="0"/>
              </a:rPr>
              <a:t>Synchronous versus asynchronous</a:t>
            </a:r>
          </a:p>
        </p:txBody>
      </p:sp>
    </p:spTree>
    <p:extLst>
      <p:ext uri="{BB962C8B-B14F-4D97-AF65-F5344CB8AC3E}">
        <p14:creationId xmlns:p14="http://schemas.microsoft.com/office/powerpoint/2010/main" val="379119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Principles of I/O Software</a:t>
            </a:r>
            <a:endParaRPr lang="en-US" sz="26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79" y="1024966"/>
            <a:ext cx="11156683" cy="4529889"/>
          </a:xfrm>
        </p:spPr>
        <p:txBody>
          <a:bodyPr wrap="square" lIns="0" tIns="18000" rIns="0" bIns="18000" anchor="ctr" anchorCtr="0">
            <a:spAutoFit/>
          </a:bodyPr>
          <a:lstStyle/>
          <a:p>
            <a:pPr marL="342900" indent="-342900">
              <a:spcBef>
                <a:spcPts val="600"/>
              </a:spcBef>
            </a:pPr>
            <a:r>
              <a:rPr lang="en-US" sz="2800" b="1" dirty="0">
                <a:solidFill>
                  <a:srgbClr val="000000"/>
                </a:solidFill>
                <a:latin typeface="Arial" panose="020B0604020202020204" pitchFamily="34" charset="0"/>
              </a:rPr>
              <a:t>Device independence</a:t>
            </a:r>
          </a:p>
          <a:p>
            <a:pPr marL="829818" lvl="1" indent="-342900"/>
            <a:r>
              <a:rPr lang="en-US" sz="2800" dirty="0">
                <a:solidFill>
                  <a:srgbClr val="000000"/>
                </a:solidFill>
                <a:latin typeface="Arial" panose="020B0604020202020204" pitchFamily="34" charset="0"/>
              </a:rPr>
              <a:t>I/O software provides abstraction over actual hardware</a:t>
            </a:r>
          </a:p>
          <a:p>
            <a:pPr marL="829818" lvl="1" indent="-342900"/>
            <a:r>
              <a:rPr lang="en-US" sz="2800" dirty="0">
                <a:solidFill>
                  <a:srgbClr val="000000"/>
                </a:solidFill>
                <a:latin typeface="Arial" panose="020B0604020202020204" pitchFamily="34" charset="0"/>
              </a:rPr>
              <a:t>Programs should not have to care about device particularities</a:t>
            </a:r>
          </a:p>
          <a:p>
            <a:pPr marL="342900" indent="-342900">
              <a:spcBef>
                <a:spcPts val="600"/>
              </a:spcBef>
            </a:pPr>
            <a:r>
              <a:rPr lang="en-US" sz="2800" b="1" dirty="0">
                <a:solidFill>
                  <a:srgbClr val="000000"/>
                </a:solidFill>
                <a:latin typeface="Arial" panose="020B0604020202020204" pitchFamily="34" charset="0"/>
              </a:rPr>
              <a:t>Uniform naming</a:t>
            </a:r>
          </a:p>
          <a:p>
            <a:pPr marL="829818" lvl="1" indent="-342900"/>
            <a:r>
              <a:rPr lang="en-US" sz="2800" dirty="0">
                <a:solidFill>
                  <a:srgbClr val="000000"/>
                </a:solidFill>
                <a:latin typeface="Arial" panose="020B0604020202020204" pitchFamily="34" charset="0"/>
              </a:rPr>
              <a:t>We don’t want to type </a:t>
            </a:r>
            <a:r>
              <a:rPr lang="en-US" sz="2800" spc="-300" dirty="0">
                <a:solidFill>
                  <a:srgbClr val="000000"/>
                </a:solidFill>
                <a:latin typeface="Arial" panose="020B0604020202020204" pitchFamily="34" charset="0"/>
              </a:rPr>
              <a:t>S </a:t>
            </a:r>
            <a:r>
              <a:rPr lang="en-US" sz="2800" dirty="0">
                <a:solidFill>
                  <a:srgbClr val="000000"/>
                </a:solidFill>
                <a:latin typeface="Arial" panose="020B0604020202020204" pitchFamily="34" charset="0"/>
              </a:rPr>
              <a:t>T6</a:t>
            </a:r>
            <a:r>
              <a:rPr lang="en-US" sz="2800" spc="-300" dirty="0">
                <a:solidFill>
                  <a:srgbClr val="000000"/>
                </a:solidFill>
                <a:latin typeface="Arial" panose="020B0604020202020204" pitchFamily="34" charset="0"/>
              </a:rPr>
              <a:t>N </a:t>
            </a:r>
            <a:r>
              <a:rPr lang="en-US" sz="2800" dirty="0">
                <a:solidFill>
                  <a:srgbClr val="000000"/>
                </a:solidFill>
                <a:latin typeface="Arial" panose="020B0604020202020204" pitchFamily="34" charset="0"/>
              </a:rPr>
              <a:t>M04 to address the first hard disk </a:t>
            </a:r>
          </a:p>
          <a:p>
            <a:pPr marL="829818" lvl="1" indent="-342900"/>
            <a:r>
              <a:rPr lang="en-US" sz="2800" dirty="0">
                <a:solidFill>
                  <a:srgbClr val="000000"/>
                </a:solidFill>
                <a:latin typeface="Arial" panose="020B0604020202020204" pitchFamily="34" charset="0"/>
              </a:rPr>
              <a:t>/dev/</a:t>
            </a:r>
            <a:r>
              <a:rPr lang="en-US" sz="2800" dirty="0" err="1">
                <a:solidFill>
                  <a:srgbClr val="000000"/>
                </a:solidFill>
                <a:latin typeface="Arial" panose="020B0604020202020204" pitchFamily="34" charset="0"/>
              </a:rPr>
              <a:t>sda</a:t>
            </a:r>
            <a:r>
              <a:rPr lang="en-US" sz="2800" dirty="0">
                <a:solidFill>
                  <a:srgbClr val="000000"/>
                </a:solidFill>
                <a:latin typeface="Arial" panose="020B0604020202020204" pitchFamily="34" charset="0"/>
              </a:rPr>
              <a:t> is better</a:t>
            </a:r>
          </a:p>
          <a:p>
            <a:pPr marL="829818" lvl="1" indent="-342900"/>
            <a:r>
              <a:rPr lang="en-US" sz="2800" dirty="0">
                <a:solidFill>
                  <a:srgbClr val="000000"/>
                </a:solidFill>
                <a:latin typeface="Arial" panose="020B0604020202020204" pitchFamily="34" charset="0"/>
              </a:rPr>
              <a:t>/</a:t>
            </a:r>
            <a:r>
              <a:rPr lang="en-US" sz="2800" dirty="0" err="1">
                <a:solidFill>
                  <a:srgbClr val="000000"/>
                </a:solidFill>
                <a:latin typeface="Arial" panose="020B0604020202020204" pitchFamily="34" charset="0"/>
              </a:rPr>
              <a:t>mnt</a:t>
            </a:r>
            <a:r>
              <a:rPr lang="en-US" sz="2800" dirty="0">
                <a:solidFill>
                  <a:srgbClr val="000000"/>
                </a:solidFill>
                <a:latin typeface="Arial" panose="020B0604020202020204" pitchFamily="34" charset="0"/>
              </a:rPr>
              <a:t>/movies even better</a:t>
            </a:r>
          </a:p>
          <a:p>
            <a:pPr marL="342900" indent="-342900">
              <a:spcBef>
                <a:spcPts val="600"/>
              </a:spcBef>
            </a:pPr>
            <a:r>
              <a:rPr lang="en-US" sz="2800" b="1" dirty="0">
                <a:solidFill>
                  <a:srgbClr val="000000"/>
                </a:solidFill>
                <a:latin typeface="Arial" panose="020B0604020202020204" pitchFamily="34" charset="0"/>
              </a:rPr>
              <a:t>Error handling</a:t>
            </a:r>
          </a:p>
          <a:p>
            <a:pPr marL="829818" lvl="1" indent="-342900"/>
            <a:r>
              <a:rPr lang="en-US" sz="2800" dirty="0">
                <a:solidFill>
                  <a:srgbClr val="000000"/>
                </a:solidFill>
                <a:latin typeface="Arial" panose="020B0604020202020204" pitchFamily="34" charset="0"/>
              </a:rPr>
              <a:t>Errors should be handled closest to their source</a:t>
            </a:r>
          </a:p>
        </p:txBody>
      </p:sp>
    </p:spTree>
    <p:extLst>
      <p:ext uri="{BB962C8B-B14F-4D97-AF65-F5344CB8AC3E}">
        <p14:creationId xmlns:p14="http://schemas.microsoft.com/office/powerpoint/2010/main" val="375173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513C-8CAD-C2DA-B1A9-552AEEA0B488}"/>
              </a:ext>
            </a:extLst>
          </p:cNvPr>
          <p:cNvSpPr>
            <a:spLocks noGrp="1"/>
          </p:cNvSpPr>
          <p:nvPr>
            <p:ph type="title"/>
          </p:nvPr>
        </p:nvSpPr>
        <p:spPr>
          <a:xfrm>
            <a:off x="522975" y="256138"/>
            <a:ext cx="11153087" cy="559572"/>
          </a:xfrm>
        </p:spPr>
        <p:txBody>
          <a:bodyPr wrap="square" lIns="0" tIns="18000" rIns="0" bIns="18000" anchor="ctr" anchorCtr="0">
            <a:spAutoFit/>
          </a:bodyPr>
          <a:lstStyle/>
          <a:p>
            <a:r>
              <a:rPr lang="en-US" sz="3400" dirty="0"/>
              <a:t>Principles of I/O Software</a:t>
            </a:r>
            <a:endParaRPr lang="en-US" sz="2600" dirty="0"/>
          </a:p>
        </p:txBody>
      </p:sp>
      <p:sp>
        <p:nvSpPr>
          <p:cNvPr id="3" name="Content Placeholder 2">
            <a:extLst>
              <a:ext uri="{FF2B5EF4-FFF2-40B4-BE49-F238E27FC236}">
                <a16:creationId xmlns:a16="http://schemas.microsoft.com/office/drawing/2014/main" id="{009CF2E9-FAE3-F53E-80E7-47233329D90B}"/>
              </a:ext>
            </a:extLst>
          </p:cNvPr>
          <p:cNvSpPr>
            <a:spLocks noGrp="1"/>
          </p:cNvSpPr>
          <p:nvPr>
            <p:ph sz="quarter" idx="13"/>
          </p:nvPr>
        </p:nvSpPr>
        <p:spPr>
          <a:xfrm>
            <a:off x="522975" y="1025974"/>
            <a:ext cx="11153087" cy="1990733"/>
          </a:xfrm>
        </p:spPr>
        <p:txBody>
          <a:bodyPr wrap="square" lIns="0" tIns="18000" rIns="0" bIns="18000" anchor="ctr" anchorCtr="0">
            <a:spAutoFit/>
          </a:bodyPr>
          <a:lstStyle/>
          <a:p>
            <a:pPr marL="342900" indent="-342900">
              <a:spcBef>
                <a:spcPts val="600"/>
              </a:spcBef>
            </a:pPr>
            <a:r>
              <a:rPr lang="en-US" sz="2800" b="1" dirty="0"/>
              <a:t>Buffering</a:t>
            </a:r>
          </a:p>
          <a:p>
            <a:pPr marL="829818" lvl="1" indent="-342900"/>
            <a:r>
              <a:rPr lang="en-US" sz="2800" dirty="0"/>
              <a:t>Networking: incoming packets have to be buffered</a:t>
            </a:r>
          </a:p>
          <a:p>
            <a:pPr marL="829818" lvl="1" indent="-342900"/>
            <a:r>
              <a:rPr lang="en-US" sz="2800" dirty="0"/>
              <a:t>Audio: buffering to avoid clicks</a:t>
            </a:r>
          </a:p>
          <a:p>
            <a:pPr marL="342900" indent="-342900">
              <a:spcBef>
                <a:spcPts val="600"/>
              </a:spcBef>
            </a:pPr>
            <a:r>
              <a:rPr lang="en-US" sz="2800" b="1" dirty="0"/>
              <a:t>Synchronous </a:t>
            </a:r>
            <a:r>
              <a:rPr lang="en-US" sz="2400" b="1" dirty="0"/>
              <a:t>v</a:t>
            </a:r>
            <a:r>
              <a:rPr lang="en-US" sz="100" b="1" dirty="0"/>
              <a:t>ersu</a:t>
            </a:r>
            <a:r>
              <a:rPr lang="en-US" sz="2400" b="1" dirty="0"/>
              <a:t>s. </a:t>
            </a:r>
            <a:r>
              <a:rPr lang="en-US" sz="2800" b="1" dirty="0"/>
              <a:t>asynchronous I/O</a:t>
            </a:r>
            <a:endParaRPr lang="en-US" sz="2400" b="1" dirty="0"/>
          </a:p>
        </p:txBody>
      </p:sp>
      <p:sp>
        <p:nvSpPr>
          <p:cNvPr id="4" name="Content Placeholder 3">
            <a:extLst>
              <a:ext uri="{FF2B5EF4-FFF2-40B4-BE49-F238E27FC236}">
                <a16:creationId xmlns:a16="http://schemas.microsoft.com/office/drawing/2014/main" id="{585B0382-837B-ED4B-A6A7-C641352745BF}"/>
              </a:ext>
            </a:extLst>
          </p:cNvPr>
          <p:cNvSpPr>
            <a:spLocks noGrp="1"/>
          </p:cNvSpPr>
          <p:nvPr>
            <p:ph sz="quarter" idx="14"/>
          </p:nvPr>
        </p:nvSpPr>
        <p:spPr>
          <a:xfrm>
            <a:off x="522977" y="3119505"/>
            <a:ext cx="7630423" cy="467239"/>
          </a:xfrm>
        </p:spPr>
        <p:txBody>
          <a:bodyPr wrap="square" lIns="0" tIns="18000" rIns="0" bIns="18000" anchor="ctr" anchorCtr="0">
            <a:spAutoFit/>
          </a:bodyPr>
          <a:lstStyle/>
          <a:p>
            <a:pPr marL="829818" lvl="1" indent="-342900"/>
            <a:r>
              <a:rPr lang="en-US" sz="2800" dirty="0"/>
              <a:t>Programs don’t want to deal with interrupts</a:t>
            </a:r>
          </a:p>
        </p:txBody>
      </p:sp>
      <p:sp>
        <p:nvSpPr>
          <p:cNvPr id="5" name="Content Placeholder 4">
            <a:extLst>
              <a:ext uri="{FF2B5EF4-FFF2-40B4-BE49-F238E27FC236}">
                <a16:creationId xmlns:a16="http://schemas.microsoft.com/office/drawing/2014/main" id="{E38F4C8C-7937-4644-A1B4-A2E79F6B4E32}"/>
              </a:ext>
            </a:extLst>
          </p:cNvPr>
          <p:cNvSpPr>
            <a:spLocks noGrp="1"/>
          </p:cNvSpPr>
          <p:nvPr>
            <p:ph sz="quarter" idx="15"/>
          </p:nvPr>
        </p:nvSpPr>
        <p:spPr>
          <a:xfrm>
            <a:off x="8288865" y="3148532"/>
            <a:ext cx="588435" cy="405683"/>
          </a:xfrm>
        </p:spPr>
        <p:txBody>
          <a:bodyPr wrap="square" lIns="0" tIns="18000" rIns="0" bIns="18000" anchor="ctr" anchorCtr="0">
            <a:spAutoFit/>
          </a:bodyPr>
          <a:lstStyle/>
          <a:p>
            <a:pPr marL="101600" indent="-101600">
              <a:buNone/>
            </a:pPr>
            <a:r>
              <a:rPr lang="en-US" sz="2400" spc="-300" dirty="0"/>
              <a:t>O </a:t>
            </a:r>
            <a:r>
              <a:rPr lang="en-US" sz="2400" dirty="0"/>
              <a:t>S</a:t>
            </a:r>
          </a:p>
        </p:txBody>
      </p:sp>
      <p:graphicFrame>
        <p:nvGraphicFramePr>
          <p:cNvPr id="10" name="Object 9" descr="A right headed arrow. ">
            <a:extLst>
              <a:ext uri="{FF2B5EF4-FFF2-40B4-BE49-F238E27FC236}">
                <a16:creationId xmlns:a16="http://schemas.microsoft.com/office/drawing/2014/main" id="{F45BE063-FFC7-A34C-709A-9BCD757147FD}"/>
              </a:ext>
            </a:extLst>
          </p:cNvPr>
          <p:cNvGraphicFramePr>
            <a:graphicFrameLocks noChangeAspect="1"/>
          </p:cNvGraphicFramePr>
          <p:nvPr>
            <p:extLst>
              <p:ext uri="{D42A27DB-BD31-4B8C-83A1-F6EECF244321}">
                <p14:modId xmlns:p14="http://schemas.microsoft.com/office/powerpoint/2010/main" val="806872391"/>
              </p:ext>
            </p:extLst>
          </p:nvPr>
        </p:nvGraphicFramePr>
        <p:xfrm>
          <a:off x="8954670" y="3246013"/>
          <a:ext cx="427902" cy="314633"/>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F45BE063-FFC7-A34C-709A-9BCD757147FD}"/>
                          </a:ext>
                        </a:extLst>
                      </p:cNvPr>
                      <p:cNvPicPr/>
                      <p:nvPr/>
                    </p:nvPicPr>
                    <p:blipFill>
                      <a:blip r:embed="rId3"/>
                      <a:stretch>
                        <a:fillRect/>
                      </a:stretch>
                    </p:blipFill>
                    <p:spPr>
                      <a:xfrm>
                        <a:off x="8954670" y="3246013"/>
                        <a:ext cx="427902" cy="31463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A4D1061A-8327-4316-4AB9-38C19E0E91CF}"/>
              </a:ext>
            </a:extLst>
          </p:cNvPr>
          <p:cNvSpPr>
            <a:spLocks noGrp="1"/>
          </p:cNvSpPr>
          <p:nvPr>
            <p:ph sz="quarter" idx="16"/>
          </p:nvPr>
        </p:nvSpPr>
        <p:spPr>
          <a:xfrm>
            <a:off x="1368105" y="3688333"/>
            <a:ext cx="7432995" cy="467239"/>
          </a:xfrm>
        </p:spPr>
        <p:txBody>
          <a:bodyPr wrap="square" lIns="0" tIns="18000" rIns="0" bIns="18000" anchor="ctr" anchorCtr="0">
            <a:spAutoFit/>
          </a:bodyPr>
          <a:lstStyle/>
          <a:p>
            <a:pPr marL="485775" lvl="1" indent="-485775">
              <a:buNone/>
            </a:pPr>
            <a:r>
              <a:rPr lang="en-US" sz="2800" dirty="0"/>
              <a:t>turns async operations into blocking operations</a:t>
            </a:r>
          </a:p>
        </p:txBody>
      </p:sp>
      <p:sp>
        <p:nvSpPr>
          <p:cNvPr id="7" name="Content Placeholder 6">
            <a:extLst>
              <a:ext uri="{FF2B5EF4-FFF2-40B4-BE49-F238E27FC236}">
                <a16:creationId xmlns:a16="http://schemas.microsoft.com/office/drawing/2014/main" id="{506E44D4-00C1-3E0A-3D3C-6DA54C0AF73F}"/>
              </a:ext>
            </a:extLst>
          </p:cNvPr>
          <p:cNvSpPr>
            <a:spLocks noGrp="1"/>
          </p:cNvSpPr>
          <p:nvPr>
            <p:ph sz="quarter" idx="17"/>
          </p:nvPr>
        </p:nvSpPr>
        <p:spPr>
          <a:xfrm>
            <a:off x="509121" y="4273701"/>
            <a:ext cx="8977780" cy="467239"/>
          </a:xfrm>
        </p:spPr>
        <p:txBody>
          <a:bodyPr wrap="square" lIns="0" tIns="18000" rIns="0" bIns="18000" anchor="ctr" anchorCtr="0">
            <a:spAutoFit/>
          </a:bodyPr>
          <a:lstStyle/>
          <a:p>
            <a:pPr marL="829818" lvl="1" indent="-342900"/>
            <a:r>
              <a:rPr lang="en-US" sz="2800" dirty="0"/>
              <a:t>Lower levels have to deal with interrupts, </a:t>
            </a:r>
            <a:r>
              <a:rPr lang="en-US" sz="2800" spc="-300" dirty="0"/>
              <a:t>D M </a:t>
            </a:r>
            <a:r>
              <a:rPr lang="en-US" sz="2800" dirty="0"/>
              <a:t>A, etc.</a:t>
            </a:r>
          </a:p>
        </p:txBody>
      </p:sp>
    </p:spTree>
    <p:extLst>
      <p:ext uri="{BB962C8B-B14F-4D97-AF65-F5344CB8AC3E}">
        <p14:creationId xmlns:p14="http://schemas.microsoft.com/office/powerpoint/2010/main" val="3384630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38338"/>
            <a:ext cx="11153087" cy="590349"/>
          </a:xfrm>
        </p:spPr>
        <p:txBody>
          <a:bodyPr wrap="square" lIns="0" tIns="18000" rIns="0" bIns="18000" anchor="ctr" anchorCtr="0">
            <a:spAutoFit/>
          </a:bodyPr>
          <a:lstStyle/>
          <a:p>
            <a:r>
              <a:rPr lang="en-US" dirty="0"/>
              <a:t>I/O Software Layers</a:t>
            </a:r>
            <a:endParaRPr lang="en-US" sz="200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744418" y="5990254"/>
            <a:ext cx="4710202"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5.11 Layers of the I/O software system.</a:t>
            </a:r>
          </a:p>
        </p:txBody>
      </p:sp>
      <p:pic>
        <p:nvPicPr>
          <p:cNvPr id="3" name="Picture 5">
            <a:extLst>
              <a:ext uri="{FF2B5EF4-FFF2-40B4-BE49-F238E27FC236}">
                <a16:creationId xmlns:a16="http://schemas.microsoft.com/office/drawing/2014/main" id="{3009B60E-0732-C922-5C7B-8DEA9F7B4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016" y="1045469"/>
            <a:ext cx="7960140" cy="476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9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2633"/>
            <a:ext cx="11153087" cy="559572"/>
          </a:xfrm>
        </p:spPr>
        <p:txBody>
          <a:bodyPr wrap="square" lIns="0" tIns="18000" rIns="0" bIns="18000" anchor="ctr" anchorCtr="0">
            <a:spAutoFit/>
          </a:bodyPr>
          <a:lstStyle/>
          <a:p>
            <a:r>
              <a:rPr lang="en-US" sz="3400" dirty="0"/>
              <a:t>Interrupt Handlers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4485"/>
            <a:ext cx="11153087" cy="467239"/>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Typical steps after hardware interrupt completes:</a:t>
            </a:r>
          </a:p>
        </p:txBody>
      </p:sp>
      <p:sp>
        <p:nvSpPr>
          <p:cNvPr id="3" name="Content Placeholder 2">
            <a:extLst>
              <a:ext uri="{FF2B5EF4-FFF2-40B4-BE49-F238E27FC236}">
                <a16:creationId xmlns:a16="http://schemas.microsoft.com/office/drawing/2014/main" id="{C2EBE402-0267-3B8A-60A1-1FEEAA3A24E1}"/>
              </a:ext>
            </a:extLst>
          </p:cNvPr>
          <p:cNvSpPr>
            <a:spLocks noGrp="1"/>
          </p:cNvSpPr>
          <p:nvPr>
            <p:ph sz="quarter" idx="14"/>
          </p:nvPr>
        </p:nvSpPr>
        <p:spPr>
          <a:xfrm>
            <a:off x="519456" y="1808169"/>
            <a:ext cx="11153087" cy="1883011"/>
          </a:xfrm>
        </p:spPr>
        <p:txBody>
          <a:bodyPr wrap="square" lIns="0" tIns="18000" rIns="0" bIns="18000" anchor="ctr" anchorCtr="0">
            <a:spAutoFit/>
          </a:bodyPr>
          <a:lstStyle/>
          <a:p>
            <a:pPr marL="857250" lvl="2" indent="-457200">
              <a:buFont typeface="+mj-lt"/>
              <a:buAutoNum type="arabicPeriod"/>
            </a:pPr>
            <a:r>
              <a:rPr lang="en-US" sz="2000" dirty="0">
                <a:solidFill>
                  <a:srgbClr val="000000"/>
                </a:solidFill>
                <a:latin typeface="Arial" panose="020B0604020202020204" pitchFamily="34" charset="0"/>
              </a:rPr>
              <a:t>Save registers not already saved by interrupt </a:t>
            </a:r>
            <a:r>
              <a:rPr lang="en-US" sz="2000" spc="-350" dirty="0">
                <a:solidFill>
                  <a:srgbClr val="000000"/>
                </a:solidFill>
                <a:latin typeface="Arial" panose="020B0604020202020204" pitchFamily="34" charset="0"/>
              </a:rPr>
              <a:t>H </a:t>
            </a:r>
            <a:r>
              <a:rPr lang="en-US" sz="2000" dirty="0">
                <a:solidFill>
                  <a:srgbClr val="000000"/>
                </a:solidFill>
                <a:latin typeface="Arial" panose="020B0604020202020204" pitchFamily="34" charset="0"/>
              </a:rPr>
              <a:t>W</a:t>
            </a:r>
          </a:p>
          <a:p>
            <a:pPr marL="857250" lvl="2" indent="-457200">
              <a:buFont typeface="+mj-lt"/>
              <a:buAutoNum type="arabicPeriod"/>
            </a:pPr>
            <a:r>
              <a:rPr lang="en-US" sz="2000" dirty="0">
                <a:solidFill>
                  <a:srgbClr val="000000"/>
                </a:solidFill>
                <a:latin typeface="Arial" panose="020B0604020202020204" pitchFamily="34" charset="0"/>
              </a:rPr>
              <a:t>Set up context for interrupt service procedure</a:t>
            </a:r>
          </a:p>
          <a:p>
            <a:pPr marL="857250" lvl="2" indent="-457200">
              <a:buFont typeface="+mj-lt"/>
              <a:buAutoNum type="arabicPeriod"/>
            </a:pPr>
            <a:r>
              <a:rPr lang="en-US" sz="2000" dirty="0">
                <a:solidFill>
                  <a:srgbClr val="000000"/>
                </a:solidFill>
                <a:latin typeface="Arial" panose="020B0604020202020204" pitchFamily="34" charset="0"/>
              </a:rPr>
              <a:t>Set up a stack for the interrupt service procedure</a:t>
            </a:r>
          </a:p>
          <a:p>
            <a:pPr marL="857250" lvl="2" indent="-457200">
              <a:buFont typeface="+mj-lt"/>
              <a:buAutoNum type="arabicPeriod"/>
            </a:pPr>
            <a:r>
              <a:rPr lang="en-US" sz="2000" dirty="0">
                <a:solidFill>
                  <a:srgbClr val="000000"/>
                </a:solidFill>
                <a:latin typeface="Arial" panose="020B0604020202020204" pitchFamily="34" charset="0"/>
              </a:rPr>
              <a:t>Acknowledge interrupt controller. If no centralized interrupt controller, re-enable interrupts</a:t>
            </a:r>
          </a:p>
          <a:p>
            <a:pPr marL="857250" lvl="2" indent="-457200">
              <a:buFont typeface="+mj-lt"/>
              <a:buAutoNum type="arabicPeriod"/>
            </a:pPr>
            <a:r>
              <a:rPr lang="en-US" sz="2000" dirty="0">
                <a:solidFill>
                  <a:srgbClr val="000000"/>
                </a:solidFill>
                <a:latin typeface="Arial" panose="020B0604020202020204" pitchFamily="34" charset="0"/>
              </a:rPr>
              <a:t>Copy registers from where saved to process table</a:t>
            </a:r>
          </a:p>
        </p:txBody>
      </p:sp>
      <p:sp>
        <p:nvSpPr>
          <p:cNvPr id="5" name="Content Placeholder 2">
            <a:extLst>
              <a:ext uri="{FF2B5EF4-FFF2-40B4-BE49-F238E27FC236}">
                <a16:creationId xmlns:a16="http://schemas.microsoft.com/office/drawing/2014/main" id="{BAAFD156-AD4B-8A37-A5F4-9DA5632BA289}"/>
              </a:ext>
            </a:extLst>
          </p:cNvPr>
          <p:cNvSpPr txBox="1">
            <a:spLocks/>
          </p:cNvSpPr>
          <p:nvPr/>
        </p:nvSpPr>
        <p:spPr>
          <a:xfrm>
            <a:off x="407471" y="3705509"/>
            <a:ext cx="11153087" cy="2498564"/>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944118" lvl="1" indent="-457200">
              <a:buFont typeface="+mj-lt"/>
              <a:buAutoNum type="arabicPeriod" startAt="6"/>
            </a:pPr>
            <a:r>
              <a:rPr lang="en-US" sz="2000" dirty="0">
                <a:solidFill>
                  <a:srgbClr val="000000"/>
                </a:solidFill>
                <a:latin typeface="Arial" panose="020B0604020202020204" pitchFamily="34" charset="0"/>
              </a:rPr>
              <a:t>Run interrupt service procedure. Typically, extract information from interrupting device controller’s registers. Often split into low-level interrupt service procedure (ran immediately) and high-level interrupt service procedure (scheduled later)</a:t>
            </a:r>
          </a:p>
          <a:p>
            <a:pPr marL="944118" lvl="1" indent="-457200">
              <a:buFont typeface="+mj-lt"/>
              <a:buAutoNum type="arabicPeriod" startAt="6"/>
            </a:pPr>
            <a:r>
              <a:rPr lang="en-US" sz="2000" dirty="0">
                <a:solidFill>
                  <a:srgbClr val="000000"/>
                </a:solidFill>
                <a:latin typeface="Arial" panose="020B0604020202020204" pitchFamily="34" charset="0"/>
              </a:rPr>
              <a:t>Choose which process to run next</a:t>
            </a:r>
          </a:p>
          <a:p>
            <a:pPr marL="944118" lvl="1" indent="-457200">
              <a:buFont typeface="+mj-lt"/>
              <a:buAutoNum type="arabicPeriod" startAt="6"/>
            </a:pPr>
            <a:r>
              <a:rPr lang="en-US" sz="2000" dirty="0">
                <a:solidFill>
                  <a:srgbClr val="000000"/>
                </a:solidFill>
                <a:latin typeface="Arial" panose="020B0604020202020204" pitchFamily="34" charset="0"/>
              </a:rPr>
              <a:t>Set up the </a:t>
            </a:r>
            <a:r>
              <a:rPr lang="en-US" sz="2000" spc="-300" dirty="0">
                <a:solidFill>
                  <a:srgbClr val="000000"/>
                </a:solidFill>
                <a:latin typeface="Arial" panose="020B0604020202020204" pitchFamily="34" charset="0"/>
              </a:rPr>
              <a:t>M </a:t>
            </a:r>
            <a:r>
              <a:rPr lang="en-US" sz="2000" spc="-300" dirty="0" err="1">
                <a:solidFill>
                  <a:srgbClr val="000000"/>
                </a:solidFill>
                <a:latin typeface="Arial" panose="020B0604020202020204" pitchFamily="34" charset="0"/>
              </a:rPr>
              <a:t>M</a:t>
            </a:r>
            <a:r>
              <a:rPr lang="en-US" sz="2000" spc="-300" dirty="0">
                <a:solidFill>
                  <a:srgbClr val="000000"/>
                </a:solidFill>
                <a:latin typeface="Arial" panose="020B0604020202020204" pitchFamily="34" charset="0"/>
              </a:rPr>
              <a:t> </a:t>
            </a:r>
            <a:r>
              <a:rPr lang="en-US" sz="2000" dirty="0">
                <a:solidFill>
                  <a:srgbClr val="000000"/>
                </a:solidFill>
                <a:latin typeface="Arial" panose="020B0604020202020204" pitchFamily="34" charset="0"/>
              </a:rPr>
              <a:t>U context for process to run next</a:t>
            </a:r>
          </a:p>
          <a:p>
            <a:pPr marL="944118" lvl="1" indent="-457200">
              <a:buFont typeface="+mj-lt"/>
              <a:buAutoNum type="arabicPeriod" startAt="6"/>
            </a:pPr>
            <a:r>
              <a:rPr lang="en-US" sz="2000" dirty="0">
                <a:solidFill>
                  <a:srgbClr val="000000"/>
                </a:solidFill>
                <a:latin typeface="Arial" panose="020B0604020202020204" pitchFamily="34" charset="0"/>
              </a:rPr>
              <a:t>Load new process’ registers, </a:t>
            </a:r>
          </a:p>
          <a:p>
            <a:pPr marL="944118" lvl="1" indent="-457200">
              <a:buFont typeface="+mj-lt"/>
              <a:buAutoNum type="arabicPeriod" startAt="6"/>
            </a:pPr>
            <a:r>
              <a:rPr lang="en-US" sz="2000" dirty="0">
                <a:solidFill>
                  <a:srgbClr val="000000"/>
                </a:solidFill>
                <a:latin typeface="Arial" panose="020B0604020202020204" pitchFamily="34" charset="0"/>
              </a:rPr>
              <a:t>Start running the new process</a:t>
            </a:r>
          </a:p>
        </p:txBody>
      </p:sp>
    </p:spTree>
    <p:extLst>
      <p:ext uri="{BB962C8B-B14F-4D97-AF65-F5344CB8AC3E}">
        <p14:creationId xmlns:p14="http://schemas.microsoft.com/office/powerpoint/2010/main" val="2976259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dirty="0"/>
              <a:t>Device Drivers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5" y="1486019"/>
            <a:ext cx="11153087" cy="2929451"/>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Accepts abstract requests from device-independent layer and transforms them into commands for the device</a:t>
            </a:r>
          </a:p>
          <a:p>
            <a:pPr marL="342900" indent="-342900">
              <a:spcBef>
                <a:spcPts val="600"/>
              </a:spcBef>
            </a:pPr>
            <a:r>
              <a:rPr lang="en-US" sz="2800" dirty="0">
                <a:solidFill>
                  <a:srgbClr val="000000"/>
                </a:solidFill>
                <a:latin typeface="Arial" panose="020B0604020202020204" pitchFamily="34" charset="0"/>
              </a:rPr>
              <a:t>Can queue new requests as necessary</a:t>
            </a:r>
          </a:p>
          <a:p>
            <a:pPr marL="342900" indent="-342900">
              <a:spcBef>
                <a:spcPts val="600"/>
              </a:spcBef>
            </a:pPr>
            <a:r>
              <a:rPr lang="en-US" sz="2800" dirty="0">
                <a:solidFill>
                  <a:srgbClr val="000000"/>
                </a:solidFill>
                <a:latin typeface="Arial" panose="020B0604020202020204" pitchFamily="34" charset="0"/>
              </a:rPr>
              <a:t>Usually needs to wait for the completion of the request (</a:t>
            </a:r>
            <a:r>
              <a:rPr lang="en-US" sz="2800" spc="-300" dirty="0">
                <a:solidFill>
                  <a:srgbClr val="000000"/>
                </a:solidFill>
                <a:latin typeface="Arial" panose="020B0604020202020204" pitchFamily="34" charset="0"/>
              </a:rPr>
              <a:t>I R </a:t>
            </a:r>
            <a:r>
              <a:rPr lang="en-US" sz="2800" dirty="0">
                <a:solidFill>
                  <a:srgbClr val="000000"/>
                </a:solidFill>
                <a:latin typeface="Arial" panose="020B0604020202020204" pitchFamily="34" charset="0"/>
              </a:rPr>
              <a:t>Q)</a:t>
            </a:r>
          </a:p>
          <a:p>
            <a:pPr marL="342900" indent="-342900">
              <a:spcBef>
                <a:spcPts val="600"/>
              </a:spcBef>
            </a:pPr>
            <a:r>
              <a:rPr lang="en-US" sz="2800" dirty="0">
                <a:solidFill>
                  <a:srgbClr val="000000"/>
                </a:solidFill>
                <a:latin typeface="Arial" panose="020B0604020202020204" pitchFamily="34" charset="0"/>
              </a:rPr>
              <a:t>Checks for errors as necessary</a:t>
            </a:r>
          </a:p>
          <a:p>
            <a:pPr marL="342900" indent="-342900">
              <a:spcBef>
                <a:spcPts val="600"/>
              </a:spcBef>
            </a:pPr>
            <a:r>
              <a:rPr lang="en-US" sz="2800" dirty="0">
                <a:solidFill>
                  <a:srgbClr val="000000"/>
                </a:solidFill>
                <a:latin typeface="Arial" panose="020B0604020202020204" pitchFamily="34" charset="0"/>
              </a:rPr>
              <a:t>Answers requests from device-independent layer</a:t>
            </a:r>
          </a:p>
        </p:txBody>
      </p:sp>
    </p:spTree>
    <p:extLst>
      <p:ext uri="{BB962C8B-B14F-4D97-AF65-F5344CB8AC3E}">
        <p14:creationId xmlns:p14="http://schemas.microsoft.com/office/powerpoint/2010/main" val="401393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DF11C09-62C9-6970-736C-838970DD7A3F}"/>
              </a:ext>
            </a:extLst>
          </p:cNvPr>
          <p:cNvSpPr>
            <a:spLocks noGrp="1" noChangeArrowheads="1"/>
          </p:cNvSpPr>
          <p:nvPr>
            <p:ph type="title"/>
          </p:nvPr>
        </p:nvSpPr>
        <p:spPr>
          <a:xfrm>
            <a:off x="2225676" y="114301"/>
            <a:ext cx="7985125" cy="576263"/>
          </a:xfrm>
        </p:spPr>
        <p:txBody>
          <a:bodyPr/>
          <a:lstStyle/>
          <a:p>
            <a:pPr eaLnBrk="1" hangingPunct="1"/>
            <a:r>
              <a:rPr lang="en-US" altLang="en-US"/>
              <a:t>I/O Hardware</a:t>
            </a:r>
          </a:p>
        </p:txBody>
      </p:sp>
      <p:sp>
        <p:nvSpPr>
          <p:cNvPr id="7171" name="Rectangle 3">
            <a:extLst>
              <a:ext uri="{FF2B5EF4-FFF2-40B4-BE49-F238E27FC236}">
                <a16:creationId xmlns:a16="http://schemas.microsoft.com/office/drawing/2014/main" id="{39846A94-3391-DDE0-6992-1FCA66895E64}"/>
              </a:ext>
            </a:extLst>
          </p:cNvPr>
          <p:cNvSpPr>
            <a:spLocks noGrp="1" noChangeArrowheads="1"/>
          </p:cNvSpPr>
          <p:nvPr>
            <p:ph type="body" idx="1"/>
          </p:nvPr>
        </p:nvSpPr>
        <p:spPr>
          <a:xfrm>
            <a:off x="2344738" y="1055689"/>
            <a:ext cx="7586662" cy="5018087"/>
          </a:xfrm>
        </p:spPr>
        <p:txBody>
          <a:bodyPr/>
          <a:lstStyle/>
          <a:p>
            <a:r>
              <a:rPr lang="en-US" altLang="en-US"/>
              <a:t>Incredible variety of I/O devices</a:t>
            </a:r>
          </a:p>
          <a:p>
            <a:pPr lvl="1"/>
            <a:r>
              <a:rPr lang="en-US" altLang="en-US" sz="1600"/>
              <a:t>Storage</a:t>
            </a:r>
          </a:p>
          <a:p>
            <a:pPr lvl="1"/>
            <a:r>
              <a:rPr lang="en-US" altLang="en-US" sz="1600"/>
              <a:t>Transmission</a:t>
            </a:r>
          </a:p>
          <a:p>
            <a:pPr lvl="1"/>
            <a:r>
              <a:rPr lang="en-US" altLang="en-US" sz="1600"/>
              <a:t>Human-interface</a:t>
            </a:r>
          </a:p>
          <a:p>
            <a:r>
              <a:rPr lang="en-US" altLang="en-US"/>
              <a:t>Common concepts – signals from I/O devices interface with computer</a:t>
            </a:r>
          </a:p>
          <a:p>
            <a:pPr lvl="1"/>
            <a:r>
              <a:rPr lang="en-US" altLang="en-US" sz="1600" b="1">
                <a:solidFill>
                  <a:srgbClr val="3366FF"/>
                </a:solidFill>
              </a:rPr>
              <a:t>Port </a:t>
            </a:r>
            <a:r>
              <a:rPr lang="en-US" altLang="en-US" sz="1600"/>
              <a:t>– connection point for device</a:t>
            </a:r>
          </a:p>
          <a:p>
            <a:pPr lvl="1"/>
            <a:r>
              <a:rPr lang="en-US" altLang="en-US" sz="1600" b="1">
                <a:solidFill>
                  <a:srgbClr val="3366FF"/>
                </a:solidFill>
              </a:rPr>
              <a:t>Bus</a:t>
            </a:r>
            <a:r>
              <a:rPr lang="en-US" altLang="en-US" sz="1600"/>
              <a:t> - </a:t>
            </a:r>
            <a:r>
              <a:rPr lang="en-US" altLang="en-US" sz="1600" b="1">
                <a:solidFill>
                  <a:srgbClr val="3366FF"/>
                </a:solidFill>
              </a:rPr>
              <a:t>daisy chain</a:t>
            </a:r>
            <a:r>
              <a:rPr lang="en-US" altLang="en-US" sz="1600">
                <a:solidFill>
                  <a:srgbClr val="3366FF"/>
                </a:solidFill>
              </a:rPr>
              <a:t> </a:t>
            </a:r>
            <a:r>
              <a:rPr lang="en-US" altLang="en-US" sz="1600"/>
              <a:t>or shared direct access</a:t>
            </a:r>
          </a:p>
          <a:p>
            <a:pPr lvl="2"/>
            <a:r>
              <a:rPr lang="en-US" altLang="en-US" sz="1600" b="1">
                <a:solidFill>
                  <a:srgbClr val="3366FF"/>
                </a:solidFill>
              </a:rPr>
              <a:t>PCI</a:t>
            </a:r>
            <a:r>
              <a:rPr lang="en-US" altLang="en-US" sz="1600"/>
              <a:t> bus common in PCs and servers, PCI Express (</a:t>
            </a:r>
            <a:r>
              <a:rPr lang="en-US" altLang="en-US" sz="1600" b="1">
                <a:solidFill>
                  <a:srgbClr val="3366FF"/>
                </a:solidFill>
              </a:rPr>
              <a:t>PCIe</a:t>
            </a:r>
            <a:r>
              <a:rPr lang="en-US" altLang="en-US" sz="1600"/>
              <a:t>) </a:t>
            </a:r>
          </a:p>
          <a:p>
            <a:pPr lvl="2"/>
            <a:r>
              <a:rPr lang="en-US" altLang="en-US" sz="1600" b="1">
                <a:solidFill>
                  <a:srgbClr val="3366FF"/>
                </a:solidFill>
              </a:rPr>
              <a:t>expansion</a:t>
            </a:r>
            <a:r>
              <a:rPr lang="en-US" altLang="en-US" sz="1600"/>
              <a:t> </a:t>
            </a:r>
            <a:r>
              <a:rPr lang="en-US" altLang="en-US" sz="1600" b="1">
                <a:solidFill>
                  <a:srgbClr val="3366FF"/>
                </a:solidFill>
              </a:rPr>
              <a:t>bus</a:t>
            </a:r>
            <a:r>
              <a:rPr lang="en-US" altLang="en-US" sz="1600"/>
              <a:t> connects relatively slow devices</a:t>
            </a:r>
          </a:p>
          <a:p>
            <a:pPr lvl="1"/>
            <a:r>
              <a:rPr lang="en-US" altLang="en-US" sz="1600" b="1">
                <a:solidFill>
                  <a:srgbClr val="3366FF"/>
                </a:solidFill>
              </a:rPr>
              <a:t>Controller</a:t>
            </a:r>
            <a:r>
              <a:rPr lang="en-US" altLang="en-US" sz="1600"/>
              <a:t> (</a:t>
            </a:r>
            <a:r>
              <a:rPr lang="en-US" altLang="en-US" sz="1600" b="1">
                <a:solidFill>
                  <a:srgbClr val="3366FF"/>
                </a:solidFill>
              </a:rPr>
              <a:t>host adapter</a:t>
            </a:r>
            <a:r>
              <a:rPr lang="en-US" altLang="en-US" sz="1600"/>
              <a:t>) – electronics that operate port, bus, device</a:t>
            </a:r>
          </a:p>
          <a:p>
            <a:pPr lvl="2"/>
            <a:r>
              <a:rPr lang="en-US" altLang="en-US" sz="1600"/>
              <a:t>Sometimes integrated</a:t>
            </a:r>
          </a:p>
          <a:p>
            <a:pPr lvl="2"/>
            <a:r>
              <a:rPr lang="en-US" altLang="en-US" sz="1600"/>
              <a:t>Sometimes separate circuit board (host adapter)</a:t>
            </a:r>
          </a:p>
          <a:p>
            <a:pPr lvl="2"/>
            <a:r>
              <a:rPr lang="en-US" altLang="en-US" sz="1600"/>
              <a:t>Contains processor, microcode, private memory, bus controller, etc</a:t>
            </a:r>
          </a:p>
          <a:p>
            <a:pPr lvl="3"/>
            <a:r>
              <a:rPr lang="en-US" altLang="en-US" sz="1600"/>
              <a:t>Some talk to per-device controller with bus controller, microcode, memory, etc</a:t>
            </a:r>
          </a:p>
        </p:txBody>
      </p:sp>
    </p:spTree>
    <p:extLst>
      <p:ext uri="{BB962C8B-B14F-4D97-AF65-F5344CB8AC3E}">
        <p14:creationId xmlns:p14="http://schemas.microsoft.com/office/powerpoint/2010/main" val="272012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dirty="0"/>
              <a:t>Device Drivers </a:t>
            </a:r>
          </a:p>
        </p:txBody>
      </p:sp>
      <p:pic>
        <p:nvPicPr>
          <p:cNvPr id="5" name="Picture 4" descr="The figure illustrates the logical positioning of device drivers.&#10;Long description is available in notes, press F6">
            <a:extLst>
              <a:ext uri="{FF2B5EF4-FFF2-40B4-BE49-F238E27FC236}">
                <a16:creationId xmlns:a16="http://schemas.microsoft.com/office/drawing/2014/main" id="{547E4DB2-8FB5-45D9-363B-CD40D1696227}"/>
              </a:ext>
            </a:extLst>
          </p:cNvPr>
          <p:cNvPicPr>
            <a:picLocks noChangeAspect="1"/>
          </p:cNvPicPr>
          <p:nvPr/>
        </p:nvPicPr>
        <p:blipFill>
          <a:blip r:embed="rId3"/>
          <a:stretch>
            <a:fillRect/>
          </a:stretch>
        </p:blipFill>
        <p:spPr>
          <a:xfrm>
            <a:off x="4084628" y="1066828"/>
            <a:ext cx="4022746" cy="391163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232768" y="5420518"/>
            <a:ext cx="7722996" cy="590349"/>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5.12 Logical positioning of device drivers. In reality all communication between drivers and device controllers goes over the bus.</a:t>
            </a:r>
          </a:p>
        </p:txBody>
      </p:sp>
    </p:spTree>
    <p:extLst>
      <p:ext uri="{BB962C8B-B14F-4D97-AF65-F5344CB8AC3E}">
        <p14:creationId xmlns:p14="http://schemas.microsoft.com/office/powerpoint/2010/main" val="372717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143"/>
            <a:ext cx="11153087" cy="559572"/>
          </a:xfrm>
        </p:spPr>
        <p:txBody>
          <a:bodyPr wrap="square" lIns="0" tIns="18000" rIns="0" bIns="18000" anchor="ctr" anchorCtr="0">
            <a:spAutoFit/>
          </a:bodyPr>
          <a:lstStyle/>
          <a:p>
            <a:r>
              <a:rPr lang="en-US" sz="3400" dirty="0"/>
              <a:t>Device-Independent I/O Software</a:t>
            </a:r>
            <a:endParaRPr lang="en-US" sz="260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1518020"/>
            <a:ext cx="11153087" cy="4345223"/>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Uniform interfacing for device drivers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Driver interface, naming (e.g., major/minor numbers), protection</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Buffering</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Necessary for both character and block devices</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Error reporting</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Hardware-level, driver-level, etc.</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Allocating and releasing dedicated devices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e.g., Printers</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Providing a device-independent block size</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Unify blocks/characters across devices</a:t>
            </a:r>
          </a:p>
        </p:txBody>
      </p:sp>
    </p:spTree>
    <p:extLst>
      <p:ext uri="{BB962C8B-B14F-4D97-AF65-F5344CB8AC3E}">
        <p14:creationId xmlns:p14="http://schemas.microsoft.com/office/powerpoint/2010/main" val="3659202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6" cy="559572"/>
          </a:xfrm>
        </p:spPr>
        <p:txBody>
          <a:bodyPr wrap="square" lIns="0" tIns="18000" rIns="0" bIns="18000" anchor="ctr" anchorCtr="0">
            <a:spAutoFit/>
          </a:bodyPr>
          <a:lstStyle/>
          <a:p>
            <a:r>
              <a:rPr lang="en-US" sz="3400" dirty="0"/>
              <a:t>Buffering </a:t>
            </a:r>
          </a:p>
        </p:txBody>
      </p:sp>
      <p:pic>
        <p:nvPicPr>
          <p:cNvPr id="5" name="Picture 4" descr="The figure illustrates the copying of a packet.&#10;Long description is available in notes, press F6">
            <a:extLst>
              <a:ext uri="{FF2B5EF4-FFF2-40B4-BE49-F238E27FC236}">
                <a16:creationId xmlns:a16="http://schemas.microsoft.com/office/drawing/2014/main" id="{9009870F-12D7-7F62-4872-2778B9BDED59}"/>
              </a:ext>
            </a:extLst>
          </p:cNvPr>
          <p:cNvPicPr>
            <a:picLocks noChangeAspect="1"/>
          </p:cNvPicPr>
          <p:nvPr/>
        </p:nvPicPr>
        <p:blipFill>
          <a:blip r:embed="rId3"/>
          <a:srcRect/>
          <a:stretch/>
        </p:blipFill>
        <p:spPr>
          <a:xfrm>
            <a:off x="2188546" y="1428784"/>
            <a:ext cx="7832161" cy="4073989"/>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982872" y="5990792"/>
            <a:ext cx="6233293" cy="313350"/>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5.16 Networking may involve many copies of a packet.</a:t>
            </a:r>
          </a:p>
        </p:txBody>
      </p:sp>
    </p:spTree>
    <p:extLst>
      <p:ext uri="{BB962C8B-B14F-4D97-AF65-F5344CB8AC3E}">
        <p14:creationId xmlns:p14="http://schemas.microsoft.com/office/powerpoint/2010/main" val="3718226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dirty="0"/>
              <a:t>User-Level I/O Software</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6" y="1066433"/>
            <a:ext cx="11153088" cy="2190788"/>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Offers a uniform interface to user to access devices</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C standard I/O library</a:t>
            </a:r>
          </a:p>
          <a:p>
            <a:pPr marL="829818" lvl="1" indent="-342900" eaLnBrk="0" fontAlgn="base" hangingPunct="0">
              <a:spcBef>
                <a:spcPct val="0"/>
              </a:spcBef>
              <a:spcAft>
                <a:spcPct val="0"/>
              </a:spcAft>
              <a:buSzTx/>
            </a:pPr>
            <a:r>
              <a:rPr lang="en-US" altLang="en-NL" sz="2800" dirty="0" err="1">
                <a:solidFill>
                  <a:srgbClr val="000000"/>
                </a:solidFill>
                <a:latin typeface="Consolas" panose="020B0609020204030204" pitchFamily="49" charset="0"/>
                <a:cs typeface="Arial" panose="020B0604020202020204" pitchFamily="34" charset="0"/>
              </a:rPr>
              <a:t>fopen</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fclose</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fflush</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fprintf</a:t>
            </a:r>
            <a:r>
              <a:rPr lang="en-US" altLang="en-NL" sz="2800" dirty="0">
                <a:solidFill>
                  <a:srgbClr val="000000"/>
                </a:solidFill>
                <a:latin typeface="Consolas" panose="020B0609020204030204" pitchFamily="49" charset="0"/>
                <a:cs typeface="Arial" panose="020B0604020202020204" pitchFamily="34" charset="0"/>
              </a:rPr>
              <a:t>,</a:t>
            </a:r>
            <a:r>
              <a:rPr lang="en-US" altLang="en-NL" sz="2800" dirty="0">
                <a:solidFill>
                  <a:srgbClr val="000000"/>
                </a:solidFill>
                <a:latin typeface="Arial" panose="020B0604020202020204" pitchFamily="34" charset="0"/>
                <a:cs typeface="Arial" panose="020B0604020202020204" pitchFamily="34" charset="0"/>
              </a:rPr>
              <a:t> </a:t>
            </a:r>
            <a:r>
              <a:rPr lang="en-US" altLang="en-NL" sz="2800" dirty="0" err="1">
                <a:solidFill>
                  <a:srgbClr val="000000"/>
                </a:solidFill>
                <a:latin typeface="Arial" panose="020B0604020202020204" pitchFamily="34" charset="0"/>
                <a:cs typeface="Arial" panose="020B0604020202020204" pitchFamily="34" charset="0"/>
              </a:rPr>
              <a:t>etc</a:t>
            </a:r>
            <a:endParaRPr lang="en-US" altLang="en-NL" sz="2800" dirty="0">
              <a:solidFill>
                <a:srgbClr val="000000"/>
              </a:solidFill>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Safely multiplexes access to exclusive devices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E.g. Printing spooler</a:t>
            </a:r>
          </a:p>
        </p:txBody>
      </p:sp>
    </p:spTree>
    <p:extLst>
      <p:ext uri="{BB962C8B-B14F-4D97-AF65-F5344CB8AC3E}">
        <p14:creationId xmlns:p14="http://schemas.microsoft.com/office/powerpoint/2010/main" val="2460613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dirty="0"/>
              <a:t>Layers of I/O Software</a:t>
            </a:r>
          </a:p>
        </p:txBody>
      </p:sp>
      <p:pic>
        <p:nvPicPr>
          <p:cNvPr id="5" name="Picture 4" descr="The figure illustrates the layers of the input-output system and the main functions of each layer.&#10;Long description is available in notes, press F6&#10;">
            <a:extLst>
              <a:ext uri="{FF2B5EF4-FFF2-40B4-BE49-F238E27FC236}">
                <a16:creationId xmlns:a16="http://schemas.microsoft.com/office/drawing/2014/main" id="{B4FF2C4B-36ED-77E3-2519-8B88EC80FAD3}"/>
              </a:ext>
            </a:extLst>
          </p:cNvPr>
          <p:cNvPicPr>
            <a:picLocks noChangeAspect="1"/>
          </p:cNvPicPr>
          <p:nvPr/>
        </p:nvPicPr>
        <p:blipFill>
          <a:blip r:embed="rId3"/>
          <a:stretch>
            <a:fillRect/>
          </a:stretch>
        </p:blipFill>
        <p:spPr>
          <a:xfrm>
            <a:off x="1591965" y="1189052"/>
            <a:ext cx="8980361" cy="3872042"/>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328632" y="5772615"/>
            <a:ext cx="7543360" cy="313350"/>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5.17 Layers of the I/O system and the main functions of each layer.</a:t>
            </a:r>
          </a:p>
        </p:txBody>
      </p:sp>
    </p:spTree>
    <p:extLst>
      <p:ext uri="{BB962C8B-B14F-4D97-AF65-F5344CB8AC3E}">
        <p14:creationId xmlns:p14="http://schemas.microsoft.com/office/powerpoint/2010/main" val="3533747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7" cy="559572"/>
          </a:xfrm>
        </p:spPr>
        <p:txBody>
          <a:bodyPr wrap="square" lIns="0" tIns="18000" rIns="0" bIns="18000" anchor="ctr" anchorCtr="0">
            <a:spAutoFit/>
          </a:bodyPr>
          <a:lstStyle/>
          <a:p>
            <a:r>
              <a:rPr lang="en-US" sz="3400" noProof="0" dirty="0"/>
              <a:t>Overview </a:t>
            </a:r>
            <a:r>
              <a:rPr lang="en-US" sz="2600" dirty="0"/>
              <a:t>(4 of 4)</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6" y="1071122"/>
            <a:ext cx="11153088" cy="1329013"/>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Principles of I/O Hardware</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Principles of I/O Software</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I/O Devices</a:t>
            </a:r>
          </a:p>
        </p:txBody>
      </p:sp>
    </p:spTree>
    <p:extLst>
      <p:ext uri="{BB962C8B-B14F-4D97-AF65-F5344CB8AC3E}">
        <p14:creationId xmlns:p14="http://schemas.microsoft.com/office/powerpoint/2010/main" val="50327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7" cy="559572"/>
          </a:xfrm>
        </p:spPr>
        <p:txBody>
          <a:bodyPr wrap="square" lIns="0" tIns="18000" rIns="0" bIns="18000" anchor="ctr" anchorCtr="0">
            <a:spAutoFit/>
          </a:bodyPr>
          <a:lstStyle/>
          <a:p>
            <a:r>
              <a:rPr lang="en-US" sz="3400" noProof="0" dirty="0"/>
              <a:t>Storage Devices: </a:t>
            </a:r>
            <a:r>
              <a:rPr lang="en-US" sz="3400" spc="-500" dirty="0"/>
              <a:t>S </a:t>
            </a:r>
            <a:r>
              <a:rPr lang="en-US" sz="3400" spc="-500" dirty="0" err="1"/>
              <a:t>S</a:t>
            </a:r>
            <a:r>
              <a:rPr lang="en-US" sz="3400" spc="-500" dirty="0"/>
              <a:t> </a:t>
            </a:r>
            <a:r>
              <a:rPr lang="en-US" sz="3400" noProof="0" dirty="0"/>
              <a:t>D v</a:t>
            </a:r>
            <a:r>
              <a:rPr lang="en-US" sz="100" noProof="0" dirty="0"/>
              <a:t>ersu</a:t>
            </a:r>
            <a:r>
              <a:rPr lang="en-US" sz="3400" noProof="0" dirty="0"/>
              <a:t>s. </a:t>
            </a:r>
            <a:r>
              <a:rPr lang="en-US" sz="3400" spc="-500" dirty="0"/>
              <a:t>H D </a:t>
            </a:r>
            <a:r>
              <a:rPr lang="en-US" sz="3400" noProof="0" dirty="0"/>
              <a:t>D (1)</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513576" y="6073597"/>
            <a:ext cx="1826524" cy="221018"/>
          </a:xfrm>
        </p:spPr>
        <p:txBody>
          <a:bodyPr wrap="square" lIns="0" tIns="18000" rIns="0" bIns="18000" anchor="ctr" anchorCtr="0">
            <a:spAutoFit/>
          </a:bodyPr>
          <a:lstStyle/>
          <a:p>
            <a:pPr marL="0" indent="0" eaLnBrk="0" fontAlgn="base" hangingPunct="0">
              <a:spcBef>
                <a:spcPct val="0"/>
              </a:spcBef>
              <a:spcAft>
                <a:spcPct val="0"/>
              </a:spcAft>
              <a:buSzTx/>
              <a:buNone/>
            </a:pPr>
            <a:r>
              <a:rPr lang="en-US" sz="1200" dirty="0">
                <a:effectLst/>
                <a:latin typeface="Arial" panose="020B0604020202020204" pitchFamily="34" charset="0"/>
                <a:ea typeface="Calibri" panose="020F0502020204030204" pitchFamily="34" charset="0"/>
                <a:cs typeface="Arial" panose="020B0604020202020204" pitchFamily="34" charset="0"/>
              </a:rPr>
              <a:t>Keith Homan/Shutterstock </a:t>
            </a:r>
            <a:endParaRPr lang="en-US" altLang="en-NL" sz="1200" b="1" dirty="0">
              <a:solidFill>
                <a:srgbClr val="000000"/>
              </a:solidFill>
              <a:latin typeface="Arial" panose="020B0604020202020204" pitchFamily="34" charset="0"/>
              <a:cs typeface="Arial" panose="020B0604020202020204" pitchFamily="34" charset="0"/>
            </a:endParaRPr>
          </a:p>
        </p:txBody>
      </p:sp>
      <p:pic>
        <p:nvPicPr>
          <p:cNvPr id="4" name="Picture 3" descr="A two-part illustration of S S D and H D D. Long description is available in notes, press F6">
            <a:extLst>
              <a:ext uri="{FF2B5EF4-FFF2-40B4-BE49-F238E27FC236}">
                <a16:creationId xmlns:a16="http://schemas.microsoft.com/office/drawing/2014/main" id="{0A91B458-14C7-6BE2-693B-2D7675CBD04F}"/>
              </a:ext>
            </a:extLst>
          </p:cNvPr>
          <p:cNvPicPr>
            <a:picLocks noChangeAspect="1"/>
          </p:cNvPicPr>
          <p:nvPr/>
        </p:nvPicPr>
        <p:blipFill>
          <a:blip r:embed="rId3"/>
          <a:stretch>
            <a:fillRect/>
          </a:stretch>
        </p:blipFill>
        <p:spPr>
          <a:xfrm>
            <a:off x="1389596" y="1047121"/>
            <a:ext cx="9412808" cy="4966666"/>
          </a:xfrm>
          <a:prstGeom prst="rect">
            <a:avLst/>
          </a:prstGeom>
        </p:spPr>
      </p:pic>
    </p:spTree>
    <p:extLst>
      <p:ext uri="{BB962C8B-B14F-4D97-AF65-F5344CB8AC3E}">
        <p14:creationId xmlns:p14="http://schemas.microsoft.com/office/powerpoint/2010/main" val="1734649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9005"/>
            <a:ext cx="11153087" cy="559572"/>
          </a:xfrm>
        </p:spPr>
        <p:txBody>
          <a:bodyPr wrap="square" lIns="0" tIns="18000" rIns="0" bIns="18000" anchor="ctr" anchorCtr="0">
            <a:spAutoFit/>
          </a:bodyPr>
          <a:lstStyle/>
          <a:p>
            <a:r>
              <a:rPr lang="en-US" sz="3400" noProof="0" dirty="0"/>
              <a:t>Storage Devices: </a:t>
            </a:r>
            <a:r>
              <a:rPr lang="en-US" sz="3400" spc="-500" dirty="0"/>
              <a:t>S </a:t>
            </a:r>
            <a:r>
              <a:rPr lang="en-US" sz="3400" spc="-500" dirty="0" err="1"/>
              <a:t>S</a:t>
            </a:r>
            <a:r>
              <a:rPr lang="en-US" sz="3400" spc="-500" dirty="0"/>
              <a:t> </a:t>
            </a:r>
            <a:r>
              <a:rPr lang="en-US" sz="3400" noProof="0" dirty="0"/>
              <a:t>D v</a:t>
            </a:r>
            <a:r>
              <a:rPr lang="en-US" sz="100" noProof="0" dirty="0"/>
              <a:t>ersu</a:t>
            </a:r>
            <a:r>
              <a:rPr lang="en-US" sz="3400" noProof="0" dirty="0"/>
              <a:t>s. </a:t>
            </a:r>
            <a:r>
              <a:rPr lang="en-US" sz="3400" spc="-500" dirty="0"/>
              <a:t>H D </a:t>
            </a:r>
            <a:r>
              <a:rPr lang="en-US" sz="3400" noProof="0" dirty="0"/>
              <a:t>D</a:t>
            </a:r>
          </a:p>
        </p:txBody>
      </p:sp>
      <p:graphicFrame>
        <p:nvGraphicFramePr>
          <p:cNvPr id="3" name="Table 3">
            <a:extLst>
              <a:ext uri="{FF2B5EF4-FFF2-40B4-BE49-F238E27FC236}">
                <a16:creationId xmlns:a16="http://schemas.microsoft.com/office/drawing/2014/main" id="{107513BC-FB88-115F-A6C9-FBB150F98728}"/>
              </a:ext>
            </a:extLst>
          </p:cNvPr>
          <p:cNvGraphicFramePr>
            <a:graphicFrameLocks noGrp="1"/>
          </p:cNvGraphicFramePr>
          <p:nvPr>
            <p:extLst>
              <p:ext uri="{D42A27DB-BD31-4B8C-83A1-F6EECF244321}">
                <p14:modId xmlns:p14="http://schemas.microsoft.com/office/powerpoint/2010/main" val="2540756665"/>
              </p:ext>
            </p:extLst>
          </p:nvPr>
        </p:nvGraphicFramePr>
        <p:xfrm>
          <a:off x="3048000" y="1802445"/>
          <a:ext cx="6096000" cy="3962100"/>
        </p:xfrm>
        <a:graphic>
          <a:graphicData uri="http://schemas.openxmlformats.org/drawingml/2006/table">
            <a:tbl>
              <a:tblPr firstRow="1" bandRow="1">
                <a:tableStyleId>{40F9630F-82C1-40B7-BC3A-925EFCFF5E92}</a:tableStyleId>
              </a:tblPr>
              <a:tblGrid>
                <a:gridCol w="2032000">
                  <a:extLst>
                    <a:ext uri="{9D8B030D-6E8A-4147-A177-3AD203B41FA5}">
                      <a16:colId xmlns:a16="http://schemas.microsoft.com/office/drawing/2014/main" val="3813718118"/>
                    </a:ext>
                  </a:extLst>
                </a:gridCol>
                <a:gridCol w="2032000">
                  <a:extLst>
                    <a:ext uri="{9D8B030D-6E8A-4147-A177-3AD203B41FA5}">
                      <a16:colId xmlns:a16="http://schemas.microsoft.com/office/drawing/2014/main" val="3017611906"/>
                    </a:ext>
                  </a:extLst>
                </a:gridCol>
                <a:gridCol w="2032000">
                  <a:extLst>
                    <a:ext uri="{9D8B030D-6E8A-4147-A177-3AD203B41FA5}">
                      <a16:colId xmlns:a16="http://schemas.microsoft.com/office/drawing/2014/main" val="2276143698"/>
                    </a:ext>
                  </a:extLst>
                </a:gridCol>
              </a:tblGrid>
              <a:tr h="370840">
                <a:tc>
                  <a:txBody>
                    <a:bodyPr/>
                    <a:lstStyle/>
                    <a:p>
                      <a:pPr marL="0" lvl="0" indent="0" algn="l" rtl="0">
                        <a:spcBef>
                          <a:spcPts val="0"/>
                        </a:spcBef>
                        <a:spcAft>
                          <a:spcPts val="0"/>
                        </a:spcAft>
                        <a:buNone/>
                      </a:pPr>
                      <a:r>
                        <a:rPr lang="en-US" sz="100" dirty="0">
                          <a:solidFill>
                            <a:schemeClr val="tx1"/>
                          </a:solidFill>
                        </a:rPr>
                        <a:t>Blank</a:t>
                      </a:r>
                      <a:endParaRPr sz="1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400" b="1" spc="-200" baseline="0" dirty="0">
                          <a:solidFill>
                            <a:schemeClr val="tx1"/>
                          </a:solidFill>
                        </a:rPr>
                        <a:t>S </a:t>
                      </a:r>
                      <a:r>
                        <a:rPr lang="en-US" sz="1400" b="1" spc="-200" baseline="0" dirty="0" err="1">
                          <a:solidFill>
                            <a:schemeClr val="tx1"/>
                          </a:solidFill>
                        </a:rPr>
                        <a:t>S</a:t>
                      </a:r>
                      <a:r>
                        <a:rPr lang="en-US" sz="1400" b="1" spc="-200" baseline="0" dirty="0">
                          <a:solidFill>
                            <a:schemeClr val="tx1"/>
                          </a:solidFill>
                        </a:rPr>
                        <a:t> </a:t>
                      </a:r>
                      <a:r>
                        <a:rPr lang="en-US" sz="1400" b="1" dirty="0">
                          <a:solidFill>
                            <a:schemeClr val="tx1"/>
                          </a:solidFill>
                        </a:rPr>
                        <a:t>D</a:t>
                      </a:r>
                      <a:endParaRPr sz="14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400" b="1" spc="-200" baseline="0" dirty="0">
                          <a:solidFill>
                            <a:schemeClr val="tx1"/>
                          </a:solidFill>
                        </a:rPr>
                        <a:t>H D </a:t>
                      </a:r>
                      <a:r>
                        <a:rPr lang="en-US" sz="1400" b="1" dirty="0" err="1">
                          <a:solidFill>
                            <a:schemeClr val="tx1"/>
                          </a:solidFill>
                        </a:rPr>
                        <a:t>D</a:t>
                      </a:r>
                      <a:endParaRPr sz="1400"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00177"/>
                  </a:ext>
                </a:extLst>
              </a:tr>
              <a:tr h="370840">
                <a:tc>
                  <a:txBody>
                    <a:bodyPr/>
                    <a:lstStyle/>
                    <a:p>
                      <a:pPr marL="0" lvl="0" indent="0" algn="l" rtl="0">
                        <a:spcBef>
                          <a:spcPts val="0"/>
                        </a:spcBef>
                        <a:spcAft>
                          <a:spcPts val="0"/>
                        </a:spcAft>
                        <a:buNone/>
                      </a:pPr>
                      <a:r>
                        <a:rPr lang="en-US" sz="1400" b="1" dirty="0"/>
                        <a:t>Power</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4867098"/>
                  </a:ext>
                </a:extLst>
              </a:tr>
              <a:tr h="370840">
                <a:tc>
                  <a:txBody>
                    <a:bodyPr/>
                    <a:lstStyle/>
                    <a:p>
                      <a:pPr marL="0" lvl="0" indent="0" algn="l" rtl="0">
                        <a:spcBef>
                          <a:spcPts val="0"/>
                        </a:spcBef>
                        <a:spcAft>
                          <a:spcPts val="0"/>
                        </a:spcAft>
                        <a:buNone/>
                      </a:pPr>
                      <a:r>
                        <a:rPr lang="en-US" sz="1400" b="1" dirty="0"/>
                        <a:t>Heat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373615"/>
                  </a:ext>
                </a:extLst>
              </a:tr>
              <a:tr h="370840">
                <a:tc>
                  <a:txBody>
                    <a:bodyPr/>
                    <a:lstStyle/>
                    <a:p>
                      <a:pPr marL="0" lvl="0" indent="0" algn="l" rtl="0">
                        <a:spcBef>
                          <a:spcPts val="0"/>
                        </a:spcBef>
                        <a:spcAft>
                          <a:spcPts val="0"/>
                        </a:spcAft>
                        <a:buNone/>
                      </a:pPr>
                      <a:r>
                        <a:rPr lang="en-US" sz="1400" b="1" dirty="0"/>
                        <a:t>Noise</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661266"/>
                  </a:ext>
                </a:extLst>
              </a:tr>
              <a:tr h="370840">
                <a:tc>
                  <a:txBody>
                    <a:bodyPr/>
                    <a:lstStyle/>
                    <a:p>
                      <a:pPr marL="0" lvl="0" indent="0" algn="l" rtl="0">
                        <a:spcBef>
                          <a:spcPts val="0"/>
                        </a:spcBef>
                        <a:spcAft>
                          <a:spcPts val="0"/>
                        </a:spcAft>
                        <a:buNone/>
                      </a:pPr>
                      <a:r>
                        <a:rPr lang="en-US" sz="1400" b="1" dirty="0"/>
                        <a:t>Vibration</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8497313"/>
                  </a:ext>
                </a:extLst>
              </a:tr>
              <a:tr h="370840">
                <a:tc>
                  <a:txBody>
                    <a:bodyPr/>
                    <a:lstStyle/>
                    <a:p>
                      <a:pPr marL="0" lvl="0" indent="0" algn="l" rtl="0">
                        <a:spcBef>
                          <a:spcPts val="0"/>
                        </a:spcBef>
                        <a:spcAft>
                          <a:spcPts val="0"/>
                        </a:spcAft>
                        <a:buNone/>
                      </a:pPr>
                      <a:r>
                        <a:rPr lang="en-US" sz="1400" b="1" dirty="0"/>
                        <a:t>Weight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6033277"/>
                  </a:ext>
                </a:extLst>
              </a:tr>
              <a:tr h="370840">
                <a:tc>
                  <a:txBody>
                    <a:bodyPr/>
                    <a:lstStyle/>
                    <a:p>
                      <a:pPr marL="0" lvl="0" indent="0" algn="l" rtl="0">
                        <a:spcBef>
                          <a:spcPts val="0"/>
                        </a:spcBef>
                        <a:spcAft>
                          <a:spcPts val="0"/>
                        </a:spcAft>
                        <a:buNone/>
                      </a:pPr>
                      <a:r>
                        <a:rPr lang="en-US" sz="1400" b="1" dirty="0"/>
                        <a:t>Durability</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059305"/>
                  </a:ext>
                </a:extLst>
              </a:tr>
              <a:tr h="370840">
                <a:tc>
                  <a:txBody>
                    <a:bodyPr/>
                    <a:lstStyle/>
                    <a:p>
                      <a:pPr marL="0" lvl="0" indent="0" algn="l" rtl="0">
                        <a:spcBef>
                          <a:spcPts val="0"/>
                        </a:spcBef>
                        <a:spcAft>
                          <a:spcPts val="0"/>
                        </a:spcAft>
                        <a:buNone/>
                      </a:pPr>
                      <a:r>
                        <a:rPr lang="en-US" sz="1400" b="1" dirty="0"/>
                        <a:t>Speed</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070368"/>
                  </a:ext>
                </a:extLst>
              </a:tr>
              <a:tr h="370840">
                <a:tc>
                  <a:txBody>
                    <a:bodyPr/>
                    <a:lstStyle/>
                    <a:p>
                      <a:pPr marL="0" lvl="0" indent="0" algn="l" rtl="0">
                        <a:spcBef>
                          <a:spcPts val="0"/>
                        </a:spcBef>
                        <a:spcAft>
                          <a:spcPts val="0"/>
                        </a:spcAft>
                        <a:buNone/>
                      </a:pPr>
                      <a:r>
                        <a:rPr lang="en-US" sz="1400" b="1" dirty="0"/>
                        <a:t>Cost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217719"/>
                  </a:ext>
                </a:extLst>
              </a:tr>
              <a:tr h="370840">
                <a:tc>
                  <a:txBody>
                    <a:bodyPr/>
                    <a:lstStyle/>
                    <a:p>
                      <a:pPr marL="0" lvl="0" indent="0" algn="l" rtl="0">
                        <a:spcBef>
                          <a:spcPts val="0"/>
                        </a:spcBef>
                        <a:spcAft>
                          <a:spcPts val="0"/>
                        </a:spcAft>
                        <a:buNone/>
                      </a:pPr>
                      <a:r>
                        <a:rPr lang="en-US" sz="1400" b="1" dirty="0"/>
                        <a:t>Capacity</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21262"/>
                  </a:ext>
                </a:extLst>
              </a:tr>
            </a:tbl>
          </a:graphicData>
        </a:graphic>
      </p:graphicFrame>
      <p:pic>
        <p:nvPicPr>
          <p:cNvPr id="5" name="Picture 4">
            <a:extLst>
              <a:ext uri="{FF2B5EF4-FFF2-40B4-BE49-F238E27FC236}">
                <a16:creationId xmlns:a16="http://schemas.microsoft.com/office/drawing/2014/main" id="{88EFF4A0-A22E-621E-B2DF-0DB96F19E2E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8" y="2235461"/>
            <a:ext cx="386279" cy="337229"/>
          </a:xfrm>
          <a:prstGeom prst="rect">
            <a:avLst/>
          </a:prstGeom>
        </p:spPr>
      </p:pic>
      <p:pic>
        <p:nvPicPr>
          <p:cNvPr id="6" name="Picture 5">
            <a:extLst>
              <a:ext uri="{FF2B5EF4-FFF2-40B4-BE49-F238E27FC236}">
                <a16:creationId xmlns:a16="http://schemas.microsoft.com/office/drawing/2014/main" id="{4BEECA0A-920D-F40D-E021-0485492CFF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2631532"/>
            <a:ext cx="386279" cy="337229"/>
          </a:xfrm>
          <a:prstGeom prst="rect">
            <a:avLst/>
          </a:prstGeom>
        </p:spPr>
      </p:pic>
      <p:pic>
        <p:nvPicPr>
          <p:cNvPr id="17" name="Picture 16">
            <a:extLst>
              <a:ext uri="{FF2B5EF4-FFF2-40B4-BE49-F238E27FC236}">
                <a16:creationId xmlns:a16="http://schemas.microsoft.com/office/drawing/2014/main" id="{F0330D4E-4F49-9C78-66F1-A80DE41AE58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7" y="3014308"/>
            <a:ext cx="386279" cy="337229"/>
          </a:xfrm>
          <a:prstGeom prst="rect">
            <a:avLst/>
          </a:prstGeom>
        </p:spPr>
      </p:pic>
      <p:pic>
        <p:nvPicPr>
          <p:cNvPr id="18" name="Picture 17">
            <a:extLst>
              <a:ext uri="{FF2B5EF4-FFF2-40B4-BE49-F238E27FC236}">
                <a16:creationId xmlns:a16="http://schemas.microsoft.com/office/drawing/2014/main" id="{731E95AC-5BCA-DC15-A606-58BCCE080F0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3418952"/>
            <a:ext cx="386279" cy="337229"/>
          </a:xfrm>
          <a:prstGeom prst="rect">
            <a:avLst/>
          </a:prstGeom>
        </p:spPr>
      </p:pic>
      <p:pic>
        <p:nvPicPr>
          <p:cNvPr id="19" name="Picture 18">
            <a:extLst>
              <a:ext uri="{FF2B5EF4-FFF2-40B4-BE49-F238E27FC236}">
                <a16:creationId xmlns:a16="http://schemas.microsoft.com/office/drawing/2014/main" id="{F0CCD96D-1CB9-B742-7677-D77C43BFDD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6" y="3817939"/>
            <a:ext cx="386279" cy="337229"/>
          </a:xfrm>
          <a:prstGeom prst="rect">
            <a:avLst/>
          </a:prstGeom>
        </p:spPr>
      </p:pic>
      <p:pic>
        <p:nvPicPr>
          <p:cNvPr id="20" name="Picture 19">
            <a:extLst>
              <a:ext uri="{FF2B5EF4-FFF2-40B4-BE49-F238E27FC236}">
                <a16:creationId xmlns:a16="http://schemas.microsoft.com/office/drawing/2014/main" id="{77ECECD0-8159-9973-74CA-DD2AF5929C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5" y="4207842"/>
            <a:ext cx="386279" cy="337229"/>
          </a:xfrm>
          <a:prstGeom prst="rect">
            <a:avLst/>
          </a:prstGeom>
        </p:spPr>
      </p:pic>
      <p:pic>
        <p:nvPicPr>
          <p:cNvPr id="21" name="Picture 20">
            <a:extLst>
              <a:ext uri="{FF2B5EF4-FFF2-40B4-BE49-F238E27FC236}">
                <a16:creationId xmlns:a16="http://schemas.microsoft.com/office/drawing/2014/main" id="{407600F5-BA3E-EFFB-4EF2-41DC74EA11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4608772"/>
            <a:ext cx="386279" cy="337229"/>
          </a:xfrm>
          <a:prstGeom prst="rect">
            <a:avLst/>
          </a:prstGeom>
        </p:spPr>
      </p:pic>
      <p:pic>
        <p:nvPicPr>
          <p:cNvPr id="23" name="Picture 22">
            <a:extLst>
              <a:ext uri="{FF2B5EF4-FFF2-40B4-BE49-F238E27FC236}">
                <a16:creationId xmlns:a16="http://schemas.microsoft.com/office/drawing/2014/main" id="{41216286-2940-DB60-CD9C-8DCC4875DFB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24983" y="5015721"/>
            <a:ext cx="342032" cy="323375"/>
          </a:xfrm>
          <a:prstGeom prst="rect">
            <a:avLst/>
          </a:prstGeom>
        </p:spPr>
      </p:pic>
      <p:pic>
        <p:nvPicPr>
          <p:cNvPr id="24" name="Picture 23">
            <a:extLst>
              <a:ext uri="{FF2B5EF4-FFF2-40B4-BE49-F238E27FC236}">
                <a16:creationId xmlns:a16="http://schemas.microsoft.com/office/drawing/2014/main" id="{56CB8165-6528-0CA8-1792-5C6DD3A83E2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24984" y="5408816"/>
            <a:ext cx="342032" cy="323375"/>
          </a:xfrm>
          <a:prstGeom prst="rect">
            <a:avLst/>
          </a:prstGeom>
        </p:spPr>
      </p:pic>
      <p:pic>
        <p:nvPicPr>
          <p:cNvPr id="25" name="Picture 24">
            <a:extLst>
              <a:ext uri="{FF2B5EF4-FFF2-40B4-BE49-F238E27FC236}">
                <a16:creationId xmlns:a16="http://schemas.microsoft.com/office/drawing/2014/main" id="{C7A4DCFA-CFF7-4FC9-9145-B32ABA2ADE0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2229219"/>
            <a:ext cx="342032" cy="323375"/>
          </a:xfrm>
          <a:prstGeom prst="rect">
            <a:avLst/>
          </a:prstGeom>
        </p:spPr>
      </p:pic>
      <p:pic>
        <p:nvPicPr>
          <p:cNvPr id="34" name="Picture 33">
            <a:extLst>
              <a:ext uri="{FF2B5EF4-FFF2-40B4-BE49-F238E27FC236}">
                <a16:creationId xmlns:a16="http://schemas.microsoft.com/office/drawing/2014/main" id="{CFF74857-D1EB-92E9-0DCB-33B5C0CF617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2635897"/>
            <a:ext cx="342032" cy="323375"/>
          </a:xfrm>
          <a:prstGeom prst="rect">
            <a:avLst/>
          </a:prstGeom>
        </p:spPr>
      </p:pic>
      <p:pic>
        <p:nvPicPr>
          <p:cNvPr id="35" name="Picture 34">
            <a:extLst>
              <a:ext uri="{FF2B5EF4-FFF2-40B4-BE49-F238E27FC236}">
                <a16:creationId xmlns:a16="http://schemas.microsoft.com/office/drawing/2014/main" id="{A554C07F-ECCE-3F3D-FE57-5C743583FA6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034779"/>
            <a:ext cx="342032" cy="323375"/>
          </a:xfrm>
          <a:prstGeom prst="rect">
            <a:avLst/>
          </a:prstGeom>
        </p:spPr>
      </p:pic>
      <p:pic>
        <p:nvPicPr>
          <p:cNvPr id="36" name="Picture 35">
            <a:extLst>
              <a:ext uri="{FF2B5EF4-FFF2-40B4-BE49-F238E27FC236}">
                <a16:creationId xmlns:a16="http://schemas.microsoft.com/office/drawing/2014/main" id="{F0F21251-7A1F-AF5B-186C-B1E8966FBF9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427333"/>
            <a:ext cx="342032" cy="323375"/>
          </a:xfrm>
          <a:prstGeom prst="rect">
            <a:avLst/>
          </a:prstGeom>
        </p:spPr>
      </p:pic>
      <p:pic>
        <p:nvPicPr>
          <p:cNvPr id="37" name="Picture 36">
            <a:extLst>
              <a:ext uri="{FF2B5EF4-FFF2-40B4-BE49-F238E27FC236}">
                <a16:creationId xmlns:a16="http://schemas.microsoft.com/office/drawing/2014/main" id="{2D702FF5-FBDE-A697-A301-13810936DF5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829169"/>
            <a:ext cx="342032" cy="323375"/>
          </a:xfrm>
          <a:prstGeom prst="rect">
            <a:avLst/>
          </a:prstGeom>
        </p:spPr>
      </p:pic>
      <p:pic>
        <p:nvPicPr>
          <p:cNvPr id="38" name="Picture 37">
            <a:extLst>
              <a:ext uri="{FF2B5EF4-FFF2-40B4-BE49-F238E27FC236}">
                <a16:creationId xmlns:a16="http://schemas.microsoft.com/office/drawing/2014/main" id="{6D5E0511-C900-6B68-9906-3E51491E3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4222310"/>
            <a:ext cx="342032" cy="323375"/>
          </a:xfrm>
          <a:prstGeom prst="rect">
            <a:avLst/>
          </a:prstGeom>
        </p:spPr>
      </p:pic>
      <p:pic>
        <p:nvPicPr>
          <p:cNvPr id="39" name="Picture 38">
            <a:extLst>
              <a:ext uri="{FF2B5EF4-FFF2-40B4-BE49-F238E27FC236}">
                <a16:creationId xmlns:a16="http://schemas.microsoft.com/office/drawing/2014/main" id="{33FD9B69-32CF-21A1-34EF-B71A5EE7024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4617204"/>
            <a:ext cx="342032" cy="323375"/>
          </a:xfrm>
          <a:prstGeom prst="rect">
            <a:avLst/>
          </a:prstGeom>
        </p:spPr>
      </p:pic>
      <p:pic>
        <p:nvPicPr>
          <p:cNvPr id="40" name="Picture 39">
            <a:extLst>
              <a:ext uri="{FF2B5EF4-FFF2-40B4-BE49-F238E27FC236}">
                <a16:creationId xmlns:a16="http://schemas.microsoft.com/office/drawing/2014/main" id="{321F0CF4-42B7-0979-91B1-203DA59588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14205" y="5005673"/>
            <a:ext cx="386279" cy="337229"/>
          </a:xfrm>
          <a:prstGeom prst="rect">
            <a:avLst/>
          </a:prstGeom>
        </p:spPr>
      </p:pic>
      <p:pic>
        <p:nvPicPr>
          <p:cNvPr id="41" name="Picture 40">
            <a:extLst>
              <a:ext uri="{FF2B5EF4-FFF2-40B4-BE49-F238E27FC236}">
                <a16:creationId xmlns:a16="http://schemas.microsoft.com/office/drawing/2014/main" id="{E5DB12B7-146E-A4F7-6D13-E059D8A74C7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14204" y="5395978"/>
            <a:ext cx="386279" cy="337229"/>
          </a:xfrm>
          <a:prstGeom prst="rect">
            <a:avLst/>
          </a:prstGeom>
        </p:spPr>
      </p:pic>
    </p:spTree>
    <p:extLst>
      <p:ext uri="{BB962C8B-B14F-4D97-AF65-F5344CB8AC3E}">
        <p14:creationId xmlns:p14="http://schemas.microsoft.com/office/powerpoint/2010/main" val="3292650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noProof="0" dirty="0"/>
              <a:t>Solid-State Drive (</a:t>
            </a:r>
            <a:r>
              <a:rPr lang="en-US" sz="3400" spc="-450" dirty="0"/>
              <a:t>S S </a:t>
            </a:r>
            <a:r>
              <a:rPr lang="en-US" sz="3400" noProof="0" dirty="0"/>
              <a:t>D)</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1063707"/>
            <a:ext cx="11153087" cy="5186864"/>
          </a:xfrm>
        </p:spPr>
        <p:txBody>
          <a:bodyPr wrap="square" lIns="0" tIns="18000" rIns="0" bIns="18000" anchor="ctr" anchorCtr="0">
            <a:spAutoFit/>
          </a:bodyPr>
          <a:lstStyle/>
          <a:p>
            <a:pPr indent="-256032">
              <a:lnSpc>
                <a:spcPct val="115000"/>
              </a:lnSpc>
              <a:spcBef>
                <a:spcPts val="1000"/>
              </a:spcBef>
              <a:buClr>
                <a:schemeClr val="lt2"/>
              </a:buClr>
              <a:buSzPts val="2400"/>
            </a:pPr>
            <a:r>
              <a:rPr lang="en-US" sz="2600" spc="-350" dirty="0"/>
              <a:t>D R A </a:t>
            </a:r>
            <a:r>
              <a:rPr lang="en-US" sz="2600" dirty="0"/>
              <a:t>M or </a:t>
            </a:r>
            <a:r>
              <a:rPr lang="en-US" sz="2600" spc="-350" dirty="0"/>
              <a:t>N O </a:t>
            </a:r>
            <a:r>
              <a:rPr lang="en-US" sz="2600" dirty="0"/>
              <a:t>R/</a:t>
            </a:r>
            <a:r>
              <a:rPr lang="en-US" sz="2600" spc="-350" dirty="0"/>
              <a:t>N A N </a:t>
            </a:r>
            <a:r>
              <a:rPr lang="en-US" sz="2600" dirty="0"/>
              <a:t>D flash memory based</a:t>
            </a:r>
          </a:p>
          <a:p>
            <a:pPr lvl="1" indent="-283464">
              <a:lnSpc>
                <a:spcPct val="115000"/>
              </a:lnSpc>
              <a:spcBef>
                <a:spcPts val="0"/>
              </a:spcBef>
              <a:buClr>
                <a:schemeClr val="lt2"/>
              </a:buClr>
              <a:buSzPts val="2400"/>
            </a:pPr>
            <a:r>
              <a:rPr lang="en-US" sz="2600" dirty="0"/>
              <a:t>No mechanical parts (only controller+mem)</a:t>
            </a:r>
          </a:p>
          <a:p>
            <a:pPr lvl="1" indent="-283464">
              <a:lnSpc>
                <a:spcPct val="115000"/>
              </a:lnSpc>
              <a:spcBef>
                <a:spcPts val="0"/>
              </a:spcBef>
              <a:buClr>
                <a:schemeClr val="lt2"/>
              </a:buClr>
              <a:buSzPts val="2400"/>
            </a:pPr>
            <a:r>
              <a:rPr lang="en-US" sz="2600" dirty="0"/>
              <a:t>Can be used as part of </a:t>
            </a:r>
            <a:r>
              <a:rPr lang="en-US" sz="2600" spc="-300" dirty="0"/>
              <a:t>S </a:t>
            </a:r>
            <a:r>
              <a:rPr lang="en-US" sz="2600" spc="-300" dirty="0" err="1"/>
              <a:t>S</a:t>
            </a:r>
            <a:r>
              <a:rPr lang="en-US" sz="2600" spc="-300" dirty="0"/>
              <a:t> H D </a:t>
            </a:r>
            <a:r>
              <a:rPr lang="en-US" sz="2600" dirty="0"/>
              <a:t>s</a:t>
            </a:r>
          </a:p>
          <a:p>
            <a:pPr indent="-256032">
              <a:lnSpc>
                <a:spcPct val="115000"/>
              </a:lnSpc>
              <a:spcBef>
                <a:spcPts val="1000"/>
              </a:spcBef>
              <a:buClr>
                <a:schemeClr val="lt2"/>
              </a:buClr>
              <a:buSzPts val="2400"/>
            </a:pPr>
            <a:r>
              <a:rPr lang="en-US" sz="2600" spc="-350" dirty="0"/>
              <a:t>N A N </a:t>
            </a:r>
            <a:r>
              <a:rPr lang="en-US" sz="2600" dirty="0"/>
              <a:t>D flash memory</a:t>
            </a:r>
          </a:p>
          <a:p>
            <a:pPr lvl="1" indent="-283464">
              <a:lnSpc>
                <a:spcPct val="115000"/>
              </a:lnSpc>
              <a:spcBef>
                <a:spcPts val="0"/>
              </a:spcBef>
              <a:buClr>
                <a:schemeClr val="lt2"/>
              </a:buClr>
              <a:buSzPts val="2400"/>
            </a:pPr>
            <a:r>
              <a:rPr lang="en-US" sz="2600" dirty="0"/>
              <a:t>Organized in cells pages, blocks</a:t>
            </a:r>
          </a:p>
          <a:p>
            <a:pPr lvl="1" indent="-283464">
              <a:lnSpc>
                <a:spcPct val="115000"/>
              </a:lnSpc>
              <a:spcBef>
                <a:spcPts val="0"/>
              </a:spcBef>
              <a:buClr>
                <a:schemeClr val="lt2"/>
              </a:buClr>
              <a:buSzPts val="2400"/>
            </a:pPr>
            <a:r>
              <a:rPr lang="en-US" sz="2600" dirty="0"/>
              <a:t>Controller can read/program at page granularity</a:t>
            </a:r>
          </a:p>
          <a:p>
            <a:pPr lvl="1" indent="-283464">
              <a:lnSpc>
                <a:spcPct val="115000"/>
              </a:lnSpc>
              <a:spcBef>
                <a:spcPts val="0"/>
              </a:spcBef>
              <a:buClr>
                <a:schemeClr val="lt2"/>
              </a:buClr>
              <a:buSzPts val="2400"/>
            </a:pPr>
            <a:r>
              <a:rPr lang="en-US" sz="2600" dirty="0"/>
              <a:t>Controller can erase at block granularity</a:t>
            </a:r>
          </a:p>
          <a:p>
            <a:pPr lvl="1" indent="-283464">
              <a:lnSpc>
                <a:spcPct val="115000"/>
              </a:lnSpc>
              <a:spcBef>
                <a:spcPts val="0"/>
              </a:spcBef>
              <a:buClr>
                <a:schemeClr val="lt2"/>
              </a:buClr>
              <a:buSzPts val="2400"/>
            </a:pPr>
            <a:r>
              <a:rPr lang="en-US" sz="2600" spc="-350" dirty="0"/>
              <a:t>R N </a:t>
            </a:r>
            <a:r>
              <a:rPr lang="en-US" sz="2600" dirty="0"/>
              <a:t>D/</a:t>
            </a:r>
            <a:r>
              <a:rPr lang="en-US" sz="2600" spc="-350" dirty="0"/>
              <a:t>S E </a:t>
            </a:r>
            <a:r>
              <a:rPr lang="en-US" sz="2600" dirty="0"/>
              <a:t>Q access latency comparable</a:t>
            </a:r>
          </a:p>
          <a:p>
            <a:pPr lvl="1" indent="-283464">
              <a:lnSpc>
                <a:spcPct val="115000"/>
              </a:lnSpc>
              <a:spcBef>
                <a:spcPts val="0"/>
              </a:spcBef>
              <a:buClr>
                <a:schemeClr val="lt2"/>
              </a:buClr>
              <a:buSzPts val="2400"/>
            </a:pPr>
            <a:r>
              <a:rPr lang="en-US" sz="2600" dirty="0"/>
              <a:t>Reads more efficient than writes</a:t>
            </a:r>
          </a:p>
          <a:p>
            <a:pPr lvl="1" indent="-283464">
              <a:lnSpc>
                <a:spcPct val="115000"/>
              </a:lnSpc>
              <a:spcBef>
                <a:spcPts val="0"/>
              </a:spcBef>
              <a:buClr>
                <a:schemeClr val="lt2"/>
              </a:buClr>
              <a:buSzPts val="2400"/>
            </a:pPr>
            <a:r>
              <a:rPr lang="en-US" sz="2600" dirty="0"/>
              <a:t>Wear leveling to improve write endurance</a:t>
            </a:r>
          </a:p>
          <a:p>
            <a:pPr lvl="1" indent="-283464">
              <a:lnSpc>
                <a:spcPct val="115000"/>
              </a:lnSpc>
              <a:spcBef>
                <a:spcPts val="0"/>
              </a:spcBef>
              <a:buClr>
                <a:schemeClr val="lt2"/>
              </a:buClr>
              <a:buSzPts val="2400"/>
            </a:pPr>
            <a:r>
              <a:rPr lang="en-US" sz="2600" dirty="0"/>
              <a:t>Garbage collection to implement write operations</a:t>
            </a:r>
          </a:p>
        </p:txBody>
      </p:sp>
    </p:spTree>
    <p:extLst>
      <p:ext uri="{BB962C8B-B14F-4D97-AF65-F5344CB8AC3E}">
        <p14:creationId xmlns:p14="http://schemas.microsoft.com/office/powerpoint/2010/main" val="3591543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6F86-8719-3749-3943-4CE8D9F09FF8}"/>
              </a:ext>
            </a:extLst>
          </p:cNvPr>
          <p:cNvSpPr>
            <a:spLocks noGrp="1"/>
          </p:cNvSpPr>
          <p:nvPr>
            <p:ph type="title"/>
          </p:nvPr>
        </p:nvSpPr>
        <p:spPr>
          <a:xfrm>
            <a:off x="516636" y="255625"/>
            <a:ext cx="11082528" cy="559572"/>
          </a:xfrm>
        </p:spPr>
        <p:txBody>
          <a:bodyPr lIns="0" tIns="18000" rIns="0" bIns="18000"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Hard Disk Drive (</a:t>
            </a:r>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H D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D)</a:t>
            </a:r>
            <a:endParaRPr lang="en-US" dirty="0"/>
          </a:p>
        </p:txBody>
      </p:sp>
      <p:pic>
        <p:nvPicPr>
          <p:cNvPr id="9" name="Picture 8" descr="A two-part illustration of hard disk drive.&#10;Long description is available in notes, press F6">
            <a:extLst>
              <a:ext uri="{FF2B5EF4-FFF2-40B4-BE49-F238E27FC236}">
                <a16:creationId xmlns:a16="http://schemas.microsoft.com/office/drawing/2014/main" id="{30032DED-8F7E-CC24-BED4-F1B96BF8E6D4}"/>
              </a:ext>
            </a:extLst>
          </p:cNvPr>
          <p:cNvPicPr>
            <a:picLocks noChangeAspect="1"/>
          </p:cNvPicPr>
          <p:nvPr/>
        </p:nvPicPr>
        <p:blipFill rotWithShape="1">
          <a:blip r:embed="rId3"/>
          <a:srcRect t="7433" r="6733" b="5772"/>
          <a:stretch/>
        </p:blipFill>
        <p:spPr>
          <a:xfrm>
            <a:off x="600667" y="1061362"/>
            <a:ext cx="4627155" cy="4641482"/>
          </a:xfrm>
          <a:prstGeom prst="rect">
            <a:avLst/>
          </a:prstGeom>
        </p:spPr>
      </p:pic>
      <p:sp>
        <p:nvSpPr>
          <p:cNvPr id="3" name="Content Placeholder 2">
            <a:extLst>
              <a:ext uri="{FF2B5EF4-FFF2-40B4-BE49-F238E27FC236}">
                <a16:creationId xmlns:a16="http://schemas.microsoft.com/office/drawing/2014/main" id="{73155E6E-6EAA-454D-FF94-AF3AD66BDE9A}"/>
              </a:ext>
            </a:extLst>
          </p:cNvPr>
          <p:cNvSpPr>
            <a:spLocks noGrp="1"/>
          </p:cNvSpPr>
          <p:nvPr>
            <p:ph sz="quarter" idx="13"/>
          </p:nvPr>
        </p:nvSpPr>
        <p:spPr>
          <a:xfrm>
            <a:off x="1095672" y="5794377"/>
            <a:ext cx="842264" cy="221018"/>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None/>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LionKimbro</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Content Placeholder 3">
            <a:extLst>
              <a:ext uri="{FF2B5EF4-FFF2-40B4-BE49-F238E27FC236}">
                <a16:creationId xmlns:a16="http://schemas.microsoft.com/office/drawing/2014/main" id="{CC25C2B1-3738-883E-8FCD-F70B8B79CDC4}"/>
              </a:ext>
            </a:extLst>
          </p:cNvPr>
          <p:cNvSpPr>
            <a:spLocks noGrp="1"/>
          </p:cNvSpPr>
          <p:nvPr>
            <p:ph sz="quarter" idx="14"/>
          </p:nvPr>
        </p:nvSpPr>
        <p:spPr>
          <a:xfrm>
            <a:off x="6097418" y="1055030"/>
            <a:ext cx="5586804" cy="1227321"/>
          </a:xfrm>
        </p:spPr>
        <p:txBody>
          <a:bodyPr wrap="square" lIns="0" tIns="18000" rIns="0" bIns="18000" anchor="ctr" anchorCtr="0">
            <a:spAutoFit/>
          </a:bodyPr>
          <a:lstStyle/>
          <a:p>
            <a:pPr marL="342900" indent="-342900">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Multiple</a:t>
            </a:r>
            <a:r>
              <a:rPr kumimoji="0" lang="en-US" sz="2800" b="1" i="0" u="none" strike="noStrike" kern="0" cap="none" spc="0" normalizeH="0" baseline="0" noProof="0" dirty="0">
                <a:ln>
                  <a:noFill/>
                </a:ln>
                <a:solidFill>
                  <a:srgbClr val="000000"/>
                </a:solidFill>
                <a:effectLst/>
                <a:uLnTx/>
                <a:uFillTx/>
                <a:latin typeface="Arial"/>
                <a:cs typeface="Arial"/>
                <a:sym typeface="Arial"/>
              </a:rPr>
              <a:t> platters</a:t>
            </a:r>
            <a:r>
              <a:rPr kumimoji="0" lang="en-US" sz="2800" b="0" i="0" u="none" strike="noStrike" kern="0" cap="none" spc="0" normalizeH="0" baseline="0" noProof="0" dirty="0">
                <a:ln>
                  <a:noFill/>
                </a:ln>
                <a:solidFill>
                  <a:srgbClr val="000000"/>
                </a:solidFill>
                <a:effectLst/>
                <a:uLnTx/>
                <a:uFillTx/>
                <a:latin typeface="Arial"/>
                <a:cs typeface="Arial"/>
                <a:sym typeface="Arial"/>
              </a:rPr>
              <a:t> and </a:t>
            </a:r>
            <a:r>
              <a:rPr kumimoji="0" lang="en-US" sz="2800" b="1" i="0" u="none" strike="noStrike" kern="0" cap="none" spc="0" normalizeH="0" baseline="0" noProof="0" dirty="0">
                <a:ln>
                  <a:noFill/>
                </a:ln>
                <a:solidFill>
                  <a:srgbClr val="000000"/>
                </a:solidFill>
                <a:effectLst/>
                <a:uLnTx/>
                <a:uFillTx/>
                <a:latin typeface="Arial"/>
                <a:cs typeface="Arial"/>
                <a:sym typeface="Arial"/>
              </a:rPr>
              <a:t>cylinders </a:t>
            </a:r>
            <a:r>
              <a:rPr kumimoji="0" lang="en-US" sz="2800" b="0" i="0" u="none" strike="noStrike" kern="0" cap="none" spc="0" normalizeH="0" baseline="0" noProof="0" dirty="0">
                <a:ln>
                  <a:noFill/>
                </a:ln>
                <a:solidFill>
                  <a:srgbClr val="000000"/>
                </a:solidFill>
                <a:effectLst/>
                <a:uLnTx/>
                <a:uFillTx/>
                <a:latin typeface="Arial"/>
                <a:cs typeface="Arial"/>
                <a:sym typeface="Arial"/>
              </a:rPr>
              <a:t>in a single disk with as many </a:t>
            </a:r>
            <a:r>
              <a:rPr kumimoji="0" lang="en-US" sz="2800" b="1" i="0" u="none" strike="noStrike" kern="0" cap="none" spc="0" normalizeH="0" baseline="0" noProof="0" dirty="0">
                <a:ln>
                  <a:noFill/>
                </a:ln>
                <a:solidFill>
                  <a:srgbClr val="000000"/>
                </a:solidFill>
                <a:effectLst/>
                <a:uLnTx/>
                <a:uFillTx/>
                <a:latin typeface="Arial"/>
                <a:cs typeface="Arial"/>
                <a:sym typeface="Arial"/>
              </a:rPr>
              <a:t>tracks </a:t>
            </a:r>
            <a:r>
              <a:rPr kumimoji="0" lang="en-US" sz="2800" b="0" i="0" u="none" strike="noStrike" kern="0" cap="none" spc="0" normalizeH="0" baseline="0" noProof="0" dirty="0">
                <a:ln>
                  <a:noFill/>
                </a:ln>
                <a:solidFill>
                  <a:srgbClr val="000000"/>
                </a:solidFill>
                <a:effectLst/>
                <a:uLnTx/>
                <a:uFillTx/>
                <a:latin typeface="Arial"/>
                <a:cs typeface="Arial"/>
                <a:sym typeface="Arial"/>
              </a:rPr>
              <a:t>as their </a:t>
            </a:r>
            <a:r>
              <a:rPr kumimoji="0" lang="en-US" sz="2800" b="1" i="0" u="none" strike="noStrike" kern="0" cap="none" spc="0" normalizeH="0" baseline="0" noProof="0" dirty="0">
                <a:ln>
                  <a:noFill/>
                </a:ln>
                <a:solidFill>
                  <a:srgbClr val="000000"/>
                </a:solidFill>
                <a:effectLst/>
                <a:uLnTx/>
                <a:uFillTx/>
                <a:latin typeface="Arial"/>
                <a:cs typeface="Arial"/>
                <a:sym typeface="Arial"/>
              </a:rPr>
              <a:t>heads</a:t>
            </a:r>
            <a:r>
              <a:rPr kumimoji="0" lang="en-US" sz="2800" b="0" i="0" u="none" strike="noStrike" kern="0" cap="none" spc="0" normalizeH="0" baseline="0" noProof="0" dirty="0">
                <a:ln>
                  <a:noFill/>
                </a:ln>
                <a:solidFill>
                  <a:srgbClr val="000000"/>
                </a:solidFill>
                <a:effectLst/>
                <a:uLnTx/>
                <a:uFillTx/>
                <a:latin typeface="Arial"/>
                <a:cs typeface="Arial"/>
                <a:sym typeface="Arial"/>
              </a:rPr>
              <a:t>. Each</a:t>
            </a:r>
          </a:p>
        </p:txBody>
      </p:sp>
      <p:sp>
        <p:nvSpPr>
          <p:cNvPr id="5" name="Content Placeholder 4">
            <a:extLst>
              <a:ext uri="{FF2B5EF4-FFF2-40B4-BE49-F238E27FC236}">
                <a16:creationId xmlns:a16="http://schemas.microsoft.com/office/drawing/2014/main" id="{7F37A704-63FD-5760-EC75-B561FB718DCA}"/>
              </a:ext>
            </a:extLst>
          </p:cNvPr>
          <p:cNvSpPr>
            <a:spLocks noGrp="1"/>
          </p:cNvSpPr>
          <p:nvPr>
            <p:ph sz="quarter" idx="15"/>
          </p:nvPr>
        </p:nvSpPr>
        <p:spPr>
          <a:xfrm>
            <a:off x="6450187" y="2364974"/>
            <a:ext cx="785565" cy="467239"/>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track</a:t>
            </a:r>
          </a:p>
        </p:txBody>
      </p:sp>
      <p:graphicFrame>
        <p:nvGraphicFramePr>
          <p:cNvPr id="11" name="Object 10" descr="A right headed arrow. ">
            <a:extLst>
              <a:ext uri="{FF2B5EF4-FFF2-40B4-BE49-F238E27FC236}">
                <a16:creationId xmlns:a16="http://schemas.microsoft.com/office/drawing/2014/main" id="{104D7C4B-1302-5E54-623A-33DF4BDE0B87}"/>
              </a:ext>
            </a:extLst>
          </p:cNvPr>
          <p:cNvGraphicFramePr>
            <a:graphicFrameLocks noChangeAspect="1"/>
          </p:cNvGraphicFramePr>
          <p:nvPr>
            <p:extLst>
              <p:ext uri="{D42A27DB-BD31-4B8C-83A1-F6EECF244321}">
                <p14:modId xmlns:p14="http://schemas.microsoft.com/office/powerpoint/2010/main" val="2584561840"/>
              </p:ext>
            </p:extLst>
          </p:nvPr>
        </p:nvGraphicFramePr>
        <p:xfrm>
          <a:off x="7391293" y="2525496"/>
          <a:ext cx="337001" cy="247793"/>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
                        <a:extLst>
                          <a:ext uri="{FF2B5EF4-FFF2-40B4-BE49-F238E27FC236}">
                            <a16:creationId xmlns:a16="http://schemas.microsoft.com/office/drawing/2014/main" id="{F7498639-1E1A-908E-6D15-121D142CEC68}"/>
                          </a:ext>
                        </a:extLst>
                      </p:cNvPr>
                      <p:cNvPicPr/>
                      <p:nvPr/>
                    </p:nvPicPr>
                    <p:blipFill>
                      <a:blip r:embed="rId5"/>
                      <a:stretch>
                        <a:fillRect/>
                      </a:stretch>
                    </p:blipFill>
                    <p:spPr>
                      <a:xfrm>
                        <a:off x="7391293" y="2525496"/>
                        <a:ext cx="337001" cy="24779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9112583-D12E-53B9-554D-729DBD2CE3D1}"/>
              </a:ext>
            </a:extLst>
          </p:cNvPr>
          <p:cNvSpPr>
            <a:spLocks noGrp="1"/>
          </p:cNvSpPr>
          <p:nvPr>
            <p:ph sz="quarter" idx="16"/>
          </p:nvPr>
        </p:nvSpPr>
        <p:spPr>
          <a:xfrm>
            <a:off x="7812212" y="2364974"/>
            <a:ext cx="1642364" cy="467239"/>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N </a:t>
            </a:r>
            <a:r>
              <a:rPr kumimoji="0" lang="en-US" sz="2800" b="1" i="0" u="none" strike="noStrike" kern="0" cap="none" spc="0" normalizeH="0" baseline="0" noProof="0" dirty="0">
                <a:ln>
                  <a:noFill/>
                </a:ln>
                <a:solidFill>
                  <a:srgbClr val="000000"/>
                </a:solidFill>
                <a:effectLst/>
                <a:uLnTx/>
                <a:uFillTx/>
                <a:latin typeface="Arial"/>
                <a:cs typeface="Arial"/>
                <a:sym typeface="Arial"/>
              </a:rPr>
              <a:t>sectors</a:t>
            </a:r>
          </a:p>
        </p:txBody>
      </p:sp>
      <p:sp>
        <p:nvSpPr>
          <p:cNvPr id="7" name="Content Placeholder 6">
            <a:extLst>
              <a:ext uri="{FF2B5EF4-FFF2-40B4-BE49-F238E27FC236}">
                <a16:creationId xmlns:a16="http://schemas.microsoft.com/office/drawing/2014/main" id="{20ABA1BF-53E5-40DA-52F9-7728194F88CF}"/>
              </a:ext>
            </a:extLst>
          </p:cNvPr>
          <p:cNvSpPr>
            <a:spLocks noGrp="1"/>
          </p:cNvSpPr>
          <p:nvPr>
            <p:ph sz="quarter" idx="17"/>
          </p:nvPr>
        </p:nvSpPr>
        <p:spPr>
          <a:xfrm>
            <a:off x="6096000" y="2913297"/>
            <a:ext cx="5503164" cy="2344676"/>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Addressing modes: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350" normalizeH="0" baseline="0" noProof="0" dirty="0">
                <a:ln>
                  <a:noFill/>
                </a:ln>
                <a:solidFill>
                  <a:srgbClr val="000000"/>
                </a:solidFill>
                <a:effectLst/>
                <a:uLnTx/>
                <a:uFillTx/>
                <a:latin typeface="Arial"/>
                <a:cs typeface="Arial"/>
                <a:sym typeface="Arial"/>
              </a:rPr>
              <a:t>C H </a:t>
            </a:r>
            <a:r>
              <a:rPr kumimoji="0" lang="en-US" sz="2800" b="1" i="0" u="none" strike="noStrike" kern="0" cap="none" spc="0" normalizeH="0" baseline="0" noProof="0" dirty="0">
                <a:ln>
                  <a:noFill/>
                </a:ln>
                <a:solidFill>
                  <a:srgbClr val="000000"/>
                </a:solidFill>
                <a:effectLst/>
                <a:uLnTx/>
                <a:uFillTx/>
                <a:latin typeface="Arial"/>
                <a:cs typeface="Arial"/>
                <a:sym typeface="Arial"/>
              </a:rPr>
              <a:t>S</a:t>
            </a:r>
            <a:r>
              <a:rPr kumimoji="0" lang="en-US" sz="2800" b="0" i="0" u="none" strike="noStrike" kern="0" cap="none" spc="0" normalizeH="0" baseline="0" noProof="0" dirty="0">
                <a:ln>
                  <a:noFill/>
                </a:ln>
                <a:solidFill>
                  <a:srgbClr val="000000"/>
                </a:solidFill>
                <a:effectLst/>
                <a:uLnTx/>
                <a:uFillTx/>
                <a:latin typeface="Arial"/>
                <a:cs typeface="Arial"/>
                <a:sym typeface="Arial"/>
              </a:rPr>
              <a:t> (Cylinder-head-sector), virtual/physical</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350" normalizeH="0" baseline="0" noProof="0" dirty="0">
                <a:ln>
                  <a:noFill/>
                </a:ln>
                <a:solidFill>
                  <a:srgbClr val="000000"/>
                </a:solidFill>
                <a:effectLst/>
                <a:uLnTx/>
                <a:uFillTx/>
                <a:latin typeface="Arial"/>
                <a:cs typeface="Arial"/>
                <a:sym typeface="Arial"/>
              </a:rPr>
              <a:t>L B </a:t>
            </a:r>
            <a:r>
              <a:rPr kumimoji="0" lang="en-US" sz="2800" b="1" i="0" u="none" strike="noStrike" kern="0" cap="none" spc="0" normalizeH="0" baseline="0" noProof="0" dirty="0">
                <a:ln>
                  <a:noFill/>
                </a:ln>
                <a:solidFill>
                  <a:srgbClr val="000000"/>
                </a:solidFill>
                <a:effectLst/>
                <a:uLnTx/>
                <a:uFillTx/>
                <a:latin typeface="Arial"/>
                <a:cs typeface="Arial"/>
                <a:sym typeface="Arial"/>
              </a:rPr>
              <a:t>A</a:t>
            </a:r>
            <a:r>
              <a:rPr kumimoji="0" lang="en-US" sz="2800" b="0" i="0" u="none" strike="noStrike" kern="0" cap="none" spc="0" normalizeH="0" baseline="0" noProof="0" dirty="0">
                <a:ln>
                  <a:noFill/>
                </a:ln>
                <a:solidFill>
                  <a:srgbClr val="000000"/>
                </a:solidFill>
                <a:effectLst/>
                <a:uLnTx/>
                <a:uFillTx/>
                <a:latin typeface="Arial"/>
                <a:cs typeface="Arial"/>
                <a:sym typeface="Arial"/>
              </a:rPr>
              <a:t> (Logical Block Addressing), virtual</a:t>
            </a:r>
          </a:p>
        </p:txBody>
      </p:sp>
    </p:spTree>
    <p:extLst>
      <p:ext uri="{BB962C8B-B14F-4D97-AF65-F5344CB8AC3E}">
        <p14:creationId xmlns:p14="http://schemas.microsoft.com/office/powerpoint/2010/main" val="157738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9" y="254097"/>
            <a:ext cx="11152724" cy="559572"/>
          </a:xfrm>
        </p:spPr>
        <p:txBody>
          <a:bodyPr wrap="square" lIns="0" tIns="18000" rIns="0" bIns="18000" anchor="ctr" anchorCtr="0">
            <a:spAutoFit/>
          </a:bodyPr>
          <a:lstStyle/>
          <a:p>
            <a:r>
              <a:rPr lang="en-US" sz="3400" noProof="0" dirty="0"/>
              <a:t>I/O Devices</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69" y="857993"/>
            <a:ext cx="11153194" cy="5545552"/>
          </a:xfrm>
        </p:spPr>
        <p:txBody>
          <a:bodyPr wrap="square" lIns="0" tIns="18000" rIns="0" bIns="18000" anchor="ctr" anchorCtr="0">
            <a:spAutoFit/>
          </a:bodyPr>
          <a:lstStyle/>
          <a:p>
            <a:pPr marL="342900" indent="-342900">
              <a:spcBef>
                <a:spcPts val="600"/>
              </a:spcBef>
            </a:pPr>
            <a:r>
              <a:rPr lang="en-US" sz="2800" dirty="0"/>
              <a:t>Block devices (e.g., hard disks and </a:t>
            </a:r>
            <a:r>
              <a:rPr lang="en-US" sz="2800" spc="-400" dirty="0"/>
              <a:t>S S D </a:t>
            </a:r>
            <a:r>
              <a:rPr lang="en-US" sz="2800" dirty="0"/>
              <a:t>s)</a:t>
            </a:r>
          </a:p>
          <a:p>
            <a:pPr marL="829818" lvl="1" indent="-342900"/>
            <a:r>
              <a:rPr lang="en-US" sz="2800" dirty="0"/>
              <a:t>Stores information in fixed-size blocks</a:t>
            </a:r>
          </a:p>
          <a:p>
            <a:pPr marL="829818" lvl="1" indent="-342900"/>
            <a:r>
              <a:rPr lang="en-US" sz="2800" dirty="0"/>
              <a:t>Transfers are in units of entire blocks</a:t>
            </a:r>
          </a:p>
          <a:p>
            <a:pPr marL="829818" lvl="1" indent="-342900"/>
            <a:r>
              <a:rPr lang="en-US" sz="2800" dirty="0"/>
              <a:t>I/O occurs with </a:t>
            </a:r>
            <a:r>
              <a:rPr lang="en-US" sz="2800" b="1" dirty="0"/>
              <a:t>random</a:t>
            </a:r>
            <a:r>
              <a:rPr lang="en-US" sz="2800" dirty="0"/>
              <a:t> access (by block </a:t>
            </a:r>
            <a:r>
              <a:rPr lang="en-US" sz="2800" spc="-400" dirty="0"/>
              <a:t>I </a:t>
            </a:r>
            <a:r>
              <a:rPr lang="en-US" sz="2800" dirty="0"/>
              <a:t>D)</a:t>
            </a:r>
          </a:p>
          <a:p>
            <a:pPr marL="342900" indent="-342900">
              <a:spcBef>
                <a:spcPts val="600"/>
              </a:spcBef>
            </a:pPr>
            <a:r>
              <a:rPr lang="en-US" sz="2800" dirty="0"/>
              <a:t>Character devices (e.g., printers, network interfaces)</a:t>
            </a:r>
          </a:p>
          <a:p>
            <a:pPr marL="829818" lvl="1" indent="-342900"/>
            <a:r>
              <a:rPr lang="en-US" sz="2800" dirty="0"/>
              <a:t>No blocks, only stream of characters (or bytes)</a:t>
            </a:r>
          </a:p>
          <a:p>
            <a:pPr marL="829818" lvl="1" indent="-342900"/>
            <a:r>
              <a:rPr lang="en-US" sz="2800" dirty="0"/>
              <a:t>Not addressable, does not have any seek operation</a:t>
            </a:r>
          </a:p>
          <a:p>
            <a:pPr marL="829818" lvl="1" indent="-342900"/>
            <a:r>
              <a:rPr lang="en-US" sz="2800" dirty="0"/>
              <a:t>I/O occurs with </a:t>
            </a:r>
            <a:r>
              <a:rPr lang="en-US" sz="2800" b="1" dirty="0"/>
              <a:t>sequential</a:t>
            </a:r>
            <a:r>
              <a:rPr lang="en-US" sz="2800" dirty="0"/>
              <a:t> access</a:t>
            </a:r>
          </a:p>
          <a:p>
            <a:pPr marL="342900" indent="-342900">
              <a:spcBef>
                <a:spcPts val="600"/>
              </a:spcBef>
            </a:pPr>
            <a:r>
              <a:rPr lang="en-US" sz="2800" dirty="0"/>
              <a:t>Distinction is a bit blurred</a:t>
            </a:r>
          </a:p>
          <a:p>
            <a:pPr marL="829818" lvl="1" indent="-342900"/>
            <a:r>
              <a:rPr lang="en-US" sz="2800" dirty="0"/>
              <a:t>Is a tape drive a block or a character device?</a:t>
            </a:r>
          </a:p>
          <a:p>
            <a:pPr marL="829818" lvl="1" indent="-342900"/>
            <a:r>
              <a:rPr lang="en-US" sz="2800" dirty="0"/>
              <a:t>Some devices do not fit in this model, e.g. clocks </a:t>
            </a:r>
          </a:p>
        </p:txBody>
      </p:sp>
    </p:spTree>
    <p:extLst>
      <p:ext uri="{BB962C8B-B14F-4D97-AF65-F5344CB8AC3E}">
        <p14:creationId xmlns:p14="http://schemas.microsoft.com/office/powerpoint/2010/main" val="943253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5" y="265665"/>
            <a:ext cx="11153087" cy="559572"/>
          </a:xfrm>
        </p:spPr>
        <p:txBody>
          <a:bodyPr wrap="square" lIns="0" tIns="18000" rIns="0" bIns="18000" anchor="ctr" anchorCtr="0">
            <a:spAutoFit/>
          </a:bodyPr>
          <a:lstStyle/>
          <a:p>
            <a:r>
              <a:rPr lang="en-US" sz="3400" dirty="0"/>
              <a:t>Hard Disk Geometry</a:t>
            </a:r>
          </a:p>
        </p:txBody>
      </p:sp>
      <p:pic>
        <p:nvPicPr>
          <p:cNvPr id="16" name="Picture 15" descr="The figure contains two parts that illustrate the physical geometry of a disk with two zones and a possible virtual geometry for this disk.&#10;Long description is available in notes, press F6">
            <a:extLst>
              <a:ext uri="{FF2B5EF4-FFF2-40B4-BE49-F238E27FC236}">
                <a16:creationId xmlns:a16="http://schemas.microsoft.com/office/drawing/2014/main" id="{228D888B-C69E-B2AC-3740-AA1CA174F11B}"/>
              </a:ext>
            </a:extLst>
          </p:cNvPr>
          <p:cNvPicPr>
            <a:picLocks noChangeAspect="1"/>
          </p:cNvPicPr>
          <p:nvPr/>
        </p:nvPicPr>
        <p:blipFill>
          <a:blip r:embed="rId3"/>
          <a:stretch>
            <a:fillRect/>
          </a:stretch>
        </p:blipFill>
        <p:spPr>
          <a:xfrm>
            <a:off x="2117514" y="1262192"/>
            <a:ext cx="7956975" cy="3923479"/>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3104483" y="5644647"/>
            <a:ext cx="5990071" cy="584504"/>
          </a:xfrm>
        </p:spPr>
        <p:txBody>
          <a:bodyPr wrap="square" lIns="0" tIns="18000" rIns="0" bIns="18000" anchor="ctr" anchorCtr="0">
            <a:spAutoFit/>
          </a:bodyPr>
          <a:lstStyle/>
          <a:p>
            <a:pPr marL="0" indent="0">
              <a:buNone/>
            </a:pPr>
            <a:r>
              <a:rPr lang="en-US" sz="1800" dirty="0"/>
              <a:t>Figure 5.18 (a) Physical geometry of a disk with two zones. (b) A possible virtual geometry for this disk.</a:t>
            </a:r>
          </a:p>
        </p:txBody>
      </p:sp>
    </p:spTree>
    <p:extLst>
      <p:ext uri="{BB962C8B-B14F-4D97-AF65-F5344CB8AC3E}">
        <p14:creationId xmlns:p14="http://schemas.microsoft.com/office/powerpoint/2010/main" val="62814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5" y="265665"/>
            <a:ext cx="11153087" cy="559572"/>
          </a:xfrm>
        </p:spPr>
        <p:txBody>
          <a:bodyPr wrap="square" lIns="0" tIns="18000" rIns="0" bIns="18000" anchor="ctr" anchorCtr="0">
            <a:spAutoFit/>
          </a:bodyPr>
          <a:lstStyle/>
          <a:p>
            <a:r>
              <a:rPr lang="en-US" sz="3400" dirty="0"/>
              <a:t>Disk Formatting</a:t>
            </a:r>
          </a:p>
        </p:txBody>
      </p:sp>
      <p:pic>
        <p:nvPicPr>
          <p:cNvPr id="5" name="Picture 4" descr="The figure illustrates a cylinder skew.&#10;Long description is available in notes, press F6">
            <a:extLst>
              <a:ext uri="{FF2B5EF4-FFF2-40B4-BE49-F238E27FC236}">
                <a16:creationId xmlns:a16="http://schemas.microsoft.com/office/drawing/2014/main" id="{E2DB2BEF-9E1D-206C-2DCA-E74830C248F4}"/>
              </a:ext>
            </a:extLst>
          </p:cNvPr>
          <p:cNvPicPr>
            <a:picLocks noChangeAspect="1"/>
          </p:cNvPicPr>
          <p:nvPr/>
        </p:nvPicPr>
        <p:blipFill>
          <a:blip r:embed="rId3"/>
          <a:srcRect/>
          <a:stretch/>
        </p:blipFill>
        <p:spPr>
          <a:xfrm>
            <a:off x="3508279" y="1062998"/>
            <a:ext cx="5182240" cy="4632677"/>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3918895" y="5990638"/>
            <a:ext cx="4361246" cy="313350"/>
          </a:xfrm>
        </p:spPr>
        <p:txBody>
          <a:bodyPr wrap="square" lIns="0" tIns="18000" rIns="0" bIns="18000" anchor="ctr" anchorCtr="0">
            <a:spAutoFit/>
          </a:bodyPr>
          <a:lstStyle/>
          <a:p>
            <a:pPr marL="0" indent="0">
              <a:buNone/>
            </a:pPr>
            <a:r>
              <a:rPr lang="en-US" sz="1800" dirty="0"/>
              <a:t>Figure 5.20 An illustration of cylinder skew.</a:t>
            </a:r>
          </a:p>
        </p:txBody>
      </p:sp>
    </p:spTree>
    <p:extLst>
      <p:ext uri="{BB962C8B-B14F-4D97-AF65-F5344CB8AC3E}">
        <p14:creationId xmlns:p14="http://schemas.microsoft.com/office/powerpoint/2010/main" val="100189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56389"/>
            <a:ext cx="11153087" cy="559572"/>
          </a:xfrm>
        </p:spPr>
        <p:txBody>
          <a:bodyPr wrap="square" lIns="0" tIns="18000" rIns="0" bIns="18000" anchor="ctr" anchorCtr="0">
            <a:spAutoFit/>
          </a:bodyPr>
          <a:lstStyle/>
          <a:p>
            <a:r>
              <a:rPr lang="en-US" sz="3400" dirty="0"/>
              <a:t>Hard Disk: Block Read/Write Time</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22975" y="1062206"/>
            <a:ext cx="11153087" cy="467239"/>
          </a:xfrm>
        </p:spPr>
        <p:txBody>
          <a:bodyPr wrap="square" lIns="0" tIns="18000" rIns="0" bIns="18000" anchor="ctr" anchorCtr="0">
            <a:spAutoFit/>
          </a:bodyPr>
          <a:lstStyle/>
          <a:p>
            <a:pPr marL="0" indent="0">
              <a:spcBef>
                <a:spcPts val="600"/>
              </a:spcBef>
              <a:buNone/>
            </a:pPr>
            <a:r>
              <a:rPr lang="en-US" sz="2800" dirty="0"/>
              <a:t>Factors determining disk block read/write time:</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22076" y="1608100"/>
            <a:ext cx="11153087" cy="2976629"/>
          </a:xfrm>
        </p:spPr>
        <p:txBody>
          <a:bodyPr wrap="square" lIns="0" tIns="18000" rIns="0" bIns="18000" anchor="ctr" anchorCtr="0">
            <a:spAutoFit/>
          </a:bodyPr>
          <a:lstStyle/>
          <a:p>
            <a:pPr marL="829818" lvl="1" indent="-342900"/>
            <a:r>
              <a:rPr lang="en-US" sz="2800" dirty="0"/>
              <a:t>Seek time</a:t>
            </a:r>
          </a:p>
          <a:p>
            <a:pPr marL="1229868" lvl="2" indent="-342900"/>
            <a:r>
              <a:rPr lang="en-US" sz="2800" dirty="0"/>
              <a:t>The time to move the arm to the proper cylinder</a:t>
            </a:r>
          </a:p>
          <a:p>
            <a:pPr marL="829818" lvl="1" indent="-342900"/>
            <a:r>
              <a:rPr lang="en-US" sz="2800" dirty="0"/>
              <a:t>Rotational delay</a:t>
            </a:r>
          </a:p>
          <a:p>
            <a:pPr marL="1229868" lvl="2" indent="-342900"/>
            <a:r>
              <a:rPr lang="en-US" sz="2800" dirty="0"/>
              <a:t>The time for the sector to come under the head</a:t>
            </a:r>
          </a:p>
          <a:p>
            <a:pPr marL="829818" lvl="1" indent="-342900"/>
            <a:r>
              <a:rPr lang="en-US" sz="2800" dirty="0"/>
              <a:t>Data transfer time</a:t>
            </a:r>
          </a:p>
          <a:p>
            <a:pPr marL="1229868" lvl="2" indent="-342900"/>
            <a:r>
              <a:rPr lang="en-US" sz="2800" dirty="0"/>
              <a:t>The time to transfer a single block</a:t>
            </a:r>
          </a:p>
        </p:txBody>
      </p:sp>
      <p:sp>
        <p:nvSpPr>
          <p:cNvPr id="5" name="Content Placeholder 4">
            <a:extLst>
              <a:ext uri="{FF2B5EF4-FFF2-40B4-BE49-F238E27FC236}">
                <a16:creationId xmlns:a16="http://schemas.microsoft.com/office/drawing/2014/main" id="{10CB32B5-67E3-E607-D506-9DB7CE9456B5}"/>
              </a:ext>
            </a:extLst>
          </p:cNvPr>
          <p:cNvSpPr>
            <a:spLocks noGrp="1"/>
          </p:cNvSpPr>
          <p:nvPr>
            <p:ph sz="quarter" idx="15"/>
          </p:nvPr>
        </p:nvSpPr>
        <p:spPr>
          <a:xfrm>
            <a:off x="522076" y="4680337"/>
            <a:ext cx="11153087" cy="1405957"/>
          </a:xfrm>
        </p:spPr>
        <p:txBody>
          <a:bodyPr wrap="square" lIns="0" tIns="18000" rIns="0" bIns="18000" anchor="ctr" anchorCtr="0">
            <a:spAutoFit/>
          </a:bodyPr>
          <a:lstStyle/>
          <a:p>
            <a:pPr marL="342900" indent="-342900">
              <a:spcBef>
                <a:spcPts val="600"/>
              </a:spcBef>
            </a:pPr>
            <a:r>
              <a:rPr lang="en-US" sz="2800" dirty="0"/>
              <a:t>Which one dominates the read/write time?</a:t>
            </a:r>
            <a:r>
              <a:rPr lang="en-US" sz="2800" dirty="0">
                <a:solidFill>
                  <a:schemeClr val="tx1"/>
                </a:solidFill>
              </a:rPr>
              <a:t> </a:t>
            </a:r>
            <a:r>
              <a:rPr lang="en-US" sz="2800" b="1" dirty="0">
                <a:solidFill>
                  <a:schemeClr val="tx1"/>
                </a:solidFill>
              </a:rPr>
              <a:t>Seek time</a:t>
            </a:r>
          </a:p>
          <a:p>
            <a:pPr marL="342900" indent="-342900">
              <a:spcBef>
                <a:spcPts val="600"/>
              </a:spcBef>
            </a:pPr>
            <a:r>
              <a:rPr lang="en-US" sz="2800" dirty="0"/>
              <a:t>How do we minimize it and where?</a:t>
            </a:r>
            <a:r>
              <a:rPr lang="en-US" sz="2800" dirty="0">
                <a:solidFill>
                  <a:srgbClr val="007FA3"/>
                </a:solidFill>
              </a:rPr>
              <a:t> </a:t>
            </a:r>
            <a:r>
              <a:rPr lang="en-US" sz="2800" b="1" dirty="0">
                <a:solidFill>
                  <a:schemeClr val="tx1"/>
                </a:solidFill>
              </a:rPr>
              <a:t>Sort requests by cylinder number</a:t>
            </a:r>
          </a:p>
        </p:txBody>
      </p:sp>
    </p:spTree>
    <p:extLst>
      <p:ext uri="{BB962C8B-B14F-4D97-AF65-F5344CB8AC3E}">
        <p14:creationId xmlns:p14="http://schemas.microsoft.com/office/powerpoint/2010/main" val="937365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8B04C0E-3100-6E4F-E927-C54809614602}"/>
              </a:ext>
            </a:extLst>
          </p:cNvPr>
          <p:cNvSpPr>
            <a:spLocks noGrp="1" noChangeArrowheads="1"/>
          </p:cNvSpPr>
          <p:nvPr>
            <p:ph type="title"/>
          </p:nvPr>
        </p:nvSpPr>
        <p:spPr>
          <a:xfrm>
            <a:off x="1981200" y="168276"/>
            <a:ext cx="8229600" cy="576263"/>
          </a:xfrm>
        </p:spPr>
        <p:txBody>
          <a:bodyPr/>
          <a:lstStyle/>
          <a:p>
            <a:pPr eaLnBrk="1" hangingPunct="1"/>
            <a:r>
              <a:rPr lang="en-US" altLang="en-US"/>
              <a:t>Disk Scheduling</a:t>
            </a:r>
          </a:p>
        </p:txBody>
      </p:sp>
      <p:sp>
        <p:nvSpPr>
          <p:cNvPr id="31746" name="Rectangle 3">
            <a:extLst>
              <a:ext uri="{FF2B5EF4-FFF2-40B4-BE49-F238E27FC236}">
                <a16:creationId xmlns:a16="http://schemas.microsoft.com/office/drawing/2014/main" id="{BE515C9E-3E45-B6EB-ED95-C7D12052E5A5}"/>
              </a:ext>
            </a:extLst>
          </p:cNvPr>
          <p:cNvSpPr>
            <a:spLocks noGrp="1" noChangeArrowheads="1"/>
          </p:cNvSpPr>
          <p:nvPr>
            <p:ph type="body" idx="1"/>
          </p:nvPr>
        </p:nvSpPr>
        <p:spPr>
          <a:xfrm>
            <a:off x="2413001" y="1123951"/>
            <a:ext cx="6945313" cy="5146675"/>
          </a:xfrm>
        </p:spPr>
        <p:txBody>
          <a:bodyPr/>
          <a:lstStyle/>
          <a:p>
            <a:r>
              <a:rPr lang="en-US" altLang="en-US"/>
              <a:t>The operating system is responsible for using hardware efficiently — for the disk drives, this means having a fast access time and disk bandwidth</a:t>
            </a:r>
            <a:endParaRPr lang="en-US" altLang="en-US" sz="800"/>
          </a:p>
          <a:p>
            <a:r>
              <a:rPr lang="en-US" altLang="en-US"/>
              <a:t>Minimize seek time</a:t>
            </a:r>
            <a:endParaRPr lang="en-US" altLang="en-US" sz="800"/>
          </a:p>
          <a:p>
            <a:r>
              <a:rPr lang="en-US" altLang="en-US"/>
              <a:t>Seek time </a:t>
            </a:r>
            <a:r>
              <a:rPr lang="en-US" altLang="en-US">
                <a:sym typeface="Symbol" panose="05050102010706020507" pitchFamily="18" charset="2"/>
              </a:rPr>
              <a:t> seek distance</a:t>
            </a:r>
            <a:endParaRPr lang="en-US" altLang="en-US" sz="800">
              <a:sym typeface="Symbol" panose="05050102010706020507" pitchFamily="18" charset="2"/>
            </a:endParaRPr>
          </a:p>
          <a:p>
            <a:r>
              <a:rPr lang="en-US" altLang="en-US">
                <a:sym typeface="Symbol" panose="05050102010706020507" pitchFamily="18" charset="2"/>
              </a:rPr>
              <a:t>Disk </a:t>
            </a:r>
            <a:r>
              <a:rPr lang="en-US" altLang="en-US" b="1">
                <a:solidFill>
                  <a:srgbClr val="3366FF"/>
                </a:solidFill>
                <a:sym typeface="Symbol" panose="05050102010706020507" pitchFamily="18" charset="2"/>
              </a:rPr>
              <a:t>bandwidth</a:t>
            </a:r>
            <a:r>
              <a:rPr lang="en-US" altLang="en-US">
                <a:solidFill>
                  <a:srgbClr val="3366FF"/>
                </a:solidFill>
                <a:sym typeface="Symbol" panose="05050102010706020507" pitchFamily="18" charset="2"/>
              </a:rPr>
              <a:t> </a:t>
            </a:r>
            <a:r>
              <a:rPr lang="en-US" altLang="en-US">
                <a:sym typeface="Symbol" panose="05050102010706020507" pitchFamily="18" charset="2"/>
              </a:rPr>
              <a:t>is the total number of bytes transferred, divided by the total time between the first request for service and the completion of the last transfer</a:t>
            </a:r>
            <a:endParaRPr lang="en-US" altLang="en-US"/>
          </a:p>
        </p:txBody>
      </p:sp>
    </p:spTree>
    <p:extLst>
      <p:ext uri="{BB962C8B-B14F-4D97-AF65-F5344CB8AC3E}">
        <p14:creationId xmlns:p14="http://schemas.microsoft.com/office/powerpoint/2010/main" val="2927675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9D87CE53-686D-911E-6197-0409D7617301}"/>
              </a:ext>
            </a:extLst>
          </p:cNvPr>
          <p:cNvSpPr>
            <a:spLocks noGrp="1" noChangeArrowheads="1"/>
          </p:cNvSpPr>
          <p:nvPr>
            <p:ph type="title"/>
          </p:nvPr>
        </p:nvSpPr>
        <p:spPr>
          <a:xfrm>
            <a:off x="2235200" y="141288"/>
            <a:ext cx="7975600" cy="576262"/>
          </a:xfrm>
        </p:spPr>
        <p:txBody>
          <a:bodyPr/>
          <a:lstStyle/>
          <a:p>
            <a:pPr eaLnBrk="1" hangingPunct="1"/>
            <a:r>
              <a:rPr lang="en-US" altLang="en-US"/>
              <a:t>Disk Scheduling (Cont.)</a:t>
            </a:r>
          </a:p>
        </p:txBody>
      </p:sp>
      <p:sp>
        <p:nvSpPr>
          <p:cNvPr id="35842" name="Rectangle 3">
            <a:extLst>
              <a:ext uri="{FF2B5EF4-FFF2-40B4-BE49-F238E27FC236}">
                <a16:creationId xmlns:a16="http://schemas.microsoft.com/office/drawing/2014/main" id="{AE08A736-A7F2-EE7D-C68D-99D00C1954DE}"/>
              </a:ext>
            </a:extLst>
          </p:cNvPr>
          <p:cNvSpPr>
            <a:spLocks noGrp="1" noChangeArrowheads="1"/>
          </p:cNvSpPr>
          <p:nvPr>
            <p:ph type="body" idx="1"/>
          </p:nvPr>
        </p:nvSpPr>
        <p:spPr>
          <a:xfrm>
            <a:off x="2398714" y="1023938"/>
            <a:ext cx="7286625" cy="4781550"/>
          </a:xfrm>
        </p:spPr>
        <p:txBody>
          <a:bodyPr/>
          <a:lstStyle/>
          <a:p>
            <a:pPr>
              <a:tabLst>
                <a:tab pos="1708150" algn="l"/>
              </a:tabLst>
            </a:pPr>
            <a:r>
              <a:rPr lang="en-US" altLang="en-US"/>
              <a:t>Note that drive controllers have small buffers and can manage a queue of I/O requests (of varying </a:t>
            </a:r>
            <a:r>
              <a:rPr lang="ja-JP" altLang="en-US"/>
              <a:t>“</a:t>
            </a:r>
            <a:r>
              <a:rPr lang="en-US" altLang="ja-JP"/>
              <a:t>depth</a:t>
            </a:r>
            <a:r>
              <a:rPr lang="ja-JP" altLang="en-US"/>
              <a:t>”</a:t>
            </a:r>
            <a:r>
              <a:rPr lang="en-US" altLang="ja-JP"/>
              <a:t>)</a:t>
            </a:r>
            <a:endParaRPr lang="en-US" altLang="en-US"/>
          </a:p>
          <a:p>
            <a:pPr>
              <a:tabLst>
                <a:tab pos="1708150" algn="l"/>
              </a:tabLst>
            </a:pPr>
            <a:r>
              <a:rPr lang="en-US" altLang="en-US"/>
              <a:t>Several algorithms exist to schedule the servicing of disk I/O requests</a:t>
            </a:r>
          </a:p>
          <a:p>
            <a:pPr>
              <a:tabLst>
                <a:tab pos="1708150" algn="l"/>
              </a:tabLst>
            </a:pPr>
            <a:r>
              <a:rPr lang="en-US" altLang="en-US"/>
              <a:t>The analysis is true for one or many platters</a:t>
            </a:r>
          </a:p>
          <a:p>
            <a:pPr>
              <a:tabLst>
                <a:tab pos="1708150" algn="l"/>
              </a:tabLst>
            </a:pPr>
            <a:r>
              <a:rPr lang="en-US" altLang="en-US"/>
              <a:t>We illustrate scheduling algorithms with a request queue (0-199)</a:t>
            </a:r>
          </a:p>
          <a:p>
            <a:pPr>
              <a:buFont typeface="Monotype Sorts" pitchFamily="-84" charset="2"/>
              <a:buNone/>
              <a:tabLst>
                <a:tab pos="1708150" algn="l"/>
              </a:tabLst>
            </a:pPr>
            <a:r>
              <a:rPr lang="en-US" altLang="en-US"/>
              <a:t>		</a:t>
            </a:r>
            <a:br>
              <a:rPr lang="en-US" altLang="en-US"/>
            </a:br>
            <a:r>
              <a:rPr lang="en-US" altLang="en-US"/>
              <a:t>	98, 183, 37, 122, 14, 124, 65, 67</a:t>
            </a:r>
          </a:p>
          <a:p>
            <a:pPr>
              <a:buFont typeface="Monotype Sorts" pitchFamily="-84" charset="2"/>
              <a:buNone/>
              <a:tabLst>
                <a:tab pos="1708150" algn="l"/>
              </a:tabLst>
            </a:pPr>
            <a:r>
              <a:rPr lang="en-US" altLang="en-US"/>
              <a:t>	Head pointer 53</a:t>
            </a:r>
          </a:p>
        </p:txBody>
      </p:sp>
    </p:spTree>
    <p:extLst>
      <p:ext uri="{BB962C8B-B14F-4D97-AF65-F5344CB8AC3E}">
        <p14:creationId xmlns:p14="http://schemas.microsoft.com/office/powerpoint/2010/main" val="1297830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62E55C67-CD4D-1592-E4BF-B7D958E2EE66}"/>
              </a:ext>
            </a:extLst>
          </p:cNvPr>
          <p:cNvSpPr>
            <a:spLocks noGrp="1" noChangeArrowheads="1"/>
          </p:cNvSpPr>
          <p:nvPr>
            <p:ph type="title"/>
          </p:nvPr>
        </p:nvSpPr>
        <p:spPr>
          <a:xfrm>
            <a:off x="2506664" y="155576"/>
            <a:ext cx="6950075" cy="576263"/>
          </a:xfrm>
        </p:spPr>
        <p:txBody>
          <a:bodyPr/>
          <a:lstStyle/>
          <a:p>
            <a:pPr eaLnBrk="1" hangingPunct="1"/>
            <a:r>
              <a:rPr lang="en-US" altLang="en-US"/>
              <a:t>FCFS</a:t>
            </a:r>
          </a:p>
        </p:txBody>
      </p:sp>
      <p:sp>
        <p:nvSpPr>
          <p:cNvPr id="37890" name="Text Box 4">
            <a:extLst>
              <a:ext uri="{FF2B5EF4-FFF2-40B4-BE49-F238E27FC236}">
                <a16:creationId xmlns:a16="http://schemas.microsoft.com/office/drawing/2014/main" id="{BB7D3C07-B47E-2C8E-D210-1716A616EC3B}"/>
              </a:ext>
            </a:extLst>
          </p:cNvPr>
          <p:cNvSpPr txBox="1">
            <a:spLocks noChangeArrowheads="1"/>
          </p:cNvSpPr>
          <p:nvPr/>
        </p:nvSpPr>
        <p:spPr bwMode="auto">
          <a:xfrm>
            <a:off x="2667001" y="1103314"/>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7891" name="Picture 6">
            <a:extLst>
              <a:ext uri="{FF2B5EF4-FFF2-40B4-BE49-F238E27FC236}">
                <a16:creationId xmlns:a16="http://schemas.microsoft.com/office/drawing/2014/main" id="{55BF9EC5-40B1-CE54-F1FD-62DB0C71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8" y="1633539"/>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410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A7AD3AC6-0B81-3BB8-8C54-1716444CE77C}"/>
              </a:ext>
            </a:extLst>
          </p:cNvPr>
          <p:cNvSpPr>
            <a:spLocks noGrp="1" noChangeArrowheads="1"/>
          </p:cNvSpPr>
          <p:nvPr>
            <p:ph type="title"/>
          </p:nvPr>
        </p:nvSpPr>
        <p:spPr>
          <a:xfrm>
            <a:off x="1981200" y="141288"/>
            <a:ext cx="8229600" cy="576262"/>
          </a:xfrm>
        </p:spPr>
        <p:txBody>
          <a:bodyPr/>
          <a:lstStyle/>
          <a:p>
            <a:pPr eaLnBrk="1" hangingPunct="1"/>
            <a:r>
              <a:rPr lang="en-US" altLang="en-US"/>
              <a:t>SSTF</a:t>
            </a:r>
          </a:p>
        </p:txBody>
      </p:sp>
      <p:sp>
        <p:nvSpPr>
          <p:cNvPr id="39938" name="Rectangle 3">
            <a:extLst>
              <a:ext uri="{FF2B5EF4-FFF2-40B4-BE49-F238E27FC236}">
                <a16:creationId xmlns:a16="http://schemas.microsoft.com/office/drawing/2014/main" id="{D0D53E57-320E-4578-3AAF-0F38E91B0A15}"/>
              </a:ext>
            </a:extLst>
          </p:cNvPr>
          <p:cNvSpPr>
            <a:spLocks noGrp="1" noChangeArrowheads="1"/>
          </p:cNvSpPr>
          <p:nvPr>
            <p:ph type="body" idx="1"/>
          </p:nvPr>
        </p:nvSpPr>
        <p:spPr>
          <a:xfrm>
            <a:off x="2398714" y="1111251"/>
            <a:ext cx="7081837" cy="4530725"/>
          </a:xfrm>
        </p:spPr>
        <p:txBody>
          <a:bodyPr/>
          <a:lstStyle/>
          <a:p>
            <a:r>
              <a:rPr lang="en-US" altLang="en-US"/>
              <a:t>Shortest Seek Time First selects the request with the minimum seek time from the current head position</a:t>
            </a:r>
          </a:p>
          <a:p>
            <a:r>
              <a:rPr lang="en-US" altLang="en-US"/>
              <a:t>SSTF scheduling is a form of SJF scheduling; may cause starvation of some requests</a:t>
            </a:r>
          </a:p>
          <a:p>
            <a:r>
              <a:rPr lang="en-US" altLang="en-US"/>
              <a:t>Illustration shows total head movement of 236 cylinders</a:t>
            </a:r>
          </a:p>
        </p:txBody>
      </p:sp>
      <p:pic>
        <p:nvPicPr>
          <p:cNvPr id="39939" name="Picture 4" descr="12">
            <a:extLst>
              <a:ext uri="{FF2B5EF4-FFF2-40B4-BE49-F238E27FC236}">
                <a16:creationId xmlns:a16="http://schemas.microsoft.com/office/drawing/2014/main" id="{ACB5C4B0-EFA5-F1AA-AFB2-ACBD68533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6" y="2938463"/>
            <a:ext cx="4811713"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238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04D6E9D8-4091-B05B-AC22-F0A0ECD96E10}"/>
              </a:ext>
            </a:extLst>
          </p:cNvPr>
          <p:cNvSpPr>
            <a:spLocks noGrp="1" noChangeArrowheads="1"/>
          </p:cNvSpPr>
          <p:nvPr>
            <p:ph type="title"/>
          </p:nvPr>
        </p:nvSpPr>
        <p:spPr>
          <a:xfrm>
            <a:off x="1981201" y="155576"/>
            <a:ext cx="7840663" cy="576263"/>
          </a:xfrm>
        </p:spPr>
        <p:txBody>
          <a:bodyPr/>
          <a:lstStyle/>
          <a:p>
            <a:pPr eaLnBrk="1" hangingPunct="1"/>
            <a:r>
              <a:rPr lang="en-US" altLang="en-US"/>
              <a:t>SCAN</a:t>
            </a:r>
          </a:p>
        </p:txBody>
      </p:sp>
      <p:sp>
        <p:nvSpPr>
          <p:cNvPr id="41986" name="Rectangle 3">
            <a:extLst>
              <a:ext uri="{FF2B5EF4-FFF2-40B4-BE49-F238E27FC236}">
                <a16:creationId xmlns:a16="http://schemas.microsoft.com/office/drawing/2014/main" id="{CC8D92E4-AC1C-E398-2935-C845BEFF0A44}"/>
              </a:ext>
            </a:extLst>
          </p:cNvPr>
          <p:cNvSpPr>
            <a:spLocks noGrp="1" noChangeArrowheads="1"/>
          </p:cNvSpPr>
          <p:nvPr>
            <p:ph type="body" idx="1"/>
          </p:nvPr>
        </p:nvSpPr>
        <p:spPr>
          <a:xfrm>
            <a:off x="2384426" y="1150939"/>
            <a:ext cx="7205663" cy="4530725"/>
          </a:xfrm>
        </p:spPr>
        <p:txBody>
          <a:bodyPr/>
          <a:lstStyle/>
          <a:p>
            <a:r>
              <a:rPr lang="en-US" altLang="en-US"/>
              <a:t>The disk arm starts at one end of the disk, and moves toward the other end, servicing requests until it gets to the other end of the disk, where the head movement is reversed and servicing continues.</a:t>
            </a:r>
          </a:p>
          <a:p>
            <a:r>
              <a:rPr lang="en-US" altLang="en-US" b="1">
                <a:solidFill>
                  <a:srgbClr val="3366FF"/>
                </a:solidFill>
              </a:rPr>
              <a:t>SCAN algorithm</a:t>
            </a:r>
            <a:r>
              <a:rPr lang="en-US" altLang="en-US">
                <a:solidFill>
                  <a:srgbClr val="3366FF"/>
                </a:solidFill>
              </a:rPr>
              <a:t> </a:t>
            </a:r>
            <a:r>
              <a:rPr lang="en-US" altLang="en-US"/>
              <a:t>Sometimes called the </a:t>
            </a:r>
            <a:r>
              <a:rPr lang="en-US" altLang="en-US" b="1">
                <a:solidFill>
                  <a:srgbClr val="3366FF"/>
                </a:solidFill>
              </a:rPr>
              <a:t>elevator algorithm</a:t>
            </a:r>
          </a:p>
          <a:p>
            <a:r>
              <a:rPr lang="en-US" altLang="en-US"/>
              <a:t>Illustration shows total head movement of 236 cylinders</a:t>
            </a:r>
          </a:p>
          <a:p>
            <a:r>
              <a:rPr lang="en-US" altLang="en-US"/>
              <a:t>But note that if requests are uniformly dense, largest density at other end of disk and those wait the longest</a:t>
            </a:r>
          </a:p>
        </p:txBody>
      </p:sp>
    </p:spTree>
    <p:extLst>
      <p:ext uri="{BB962C8B-B14F-4D97-AF65-F5344CB8AC3E}">
        <p14:creationId xmlns:p14="http://schemas.microsoft.com/office/powerpoint/2010/main" val="2258625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F808F54E-AA45-C871-7DC8-3D80495BA9DD}"/>
              </a:ext>
            </a:extLst>
          </p:cNvPr>
          <p:cNvSpPr>
            <a:spLocks noGrp="1" noChangeArrowheads="1"/>
          </p:cNvSpPr>
          <p:nvPr>
            <p:ph type="title"/>
          </p:nvPr>
        </p:nvSpPr>
        <p:spPr>
          <a:xfrm>
            <a:off x="1981200" y="195263"/>
            <a:ext cx="8229600" cy="576262"/>
          </a:xfrm>
        </p:spPr>
        <p:txBody>
          <a:bodyPr/>
          <a:lstStyle/>
          <a:p>
            <a:pPr eaLnBrk="1" hangingPunct="1"/>
            <a:r>
              <a:rPr lang="en-US" altLang="en-US"/>
              <a:t>SCAN (Cont.)</a:t>
            </a:r>
          </a:p>
        </p:txBody>
      </p:sp>
      <p:pic>
        <p:nvPicPr>
          <p:cNvPr id="44034" name="Picture 6">
            <a:extLst>
              <a:ext uri="{FF2B5EF4-FFF2-40B4-BE49-F238E27FC236}">
                <a16:creationId xmlns:a16="http://schemas.microsoft.com/office/drawing/2014/main" id="{15334E13-9891-B04F-449D-93B3E85DE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0" y="1236664"/>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66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83290467-E510-BADC-D7CE-A958806141CB}"/>
              </a:ext>
            </a:extLst>
          </p:cNvPr>
          <p:cNvSpPr>
            <a:spLocks noGrp="1" noChangeArrowheads="1"/>
          </p:cNvSpPr>
          <p:nvPr>
            <p:ph type="title"/>
          </p:nvPr>
        </p:nvSpPr>
        <p:spPr>
          <a:xfrm>
            <a:off x="1981200" y="155576"/>
            <a:ext cx="7869238" cy="576263"/>
          </a:xfrm>
        </p:spPr>
        <p:txBody>
          <a:bodyPr/>
          <a:lstStyle/>
          <a:p>
            <a:pPr eaLnBrk="1" hangingPunct="1"/>
            <a:r>
              <a:rPr lang="en-US" altLang="en-US"/>
              <a:t>C-SCAN</a:t>
            </a:r>
          </a:p>
        </p:txBody>
      </p:sp>
      <p:sp>
        <p:nvSpPr>
          <p:cNvPr id="46082" name="Rectangle 3">
            <a:extLst>
              <a:ext uri="{FF2B5EF4-FFF2-40B4-BE49-F238E27FC236}">
                <a16:creationId xmlns:a16="http://schemas.microsoft.com/office/drawing/2014/main" id="{4B9173E9-4197-959F-107B-B677E6013164}"/>
              </a:ext>
            </a:extLst>
          </p:cNvPr>
          <p:cNvSpPr>
            <a:spLocks noGrp="1" noChangeArrowheads="1"/>
          </p:cNvSpPr>
          <p:nvPr>
            <p:ph type="body" idx="1"/>
          </p:nvPr>
        </p:nvSpPr>
        <p:spPr>
          <a:xfrm>
            <a:off x="2413001" y="1138239"/>
            <a:ext cx="7040563" cy="4530725"/>
          </a:xfrm>
        </p:spPr>
        <p:txBody>
          <a:bodyPr/>
          <a:lstStyle/>
          <a:p>
            <a:r>
              <a:rPr lang="en-US" altLang="en-US"/>
              <a:t>Provides a more uniform wait time than SCAN</a:t>
            </a:r>
          </a:p>
          <a:p>
            <a:r>
              <a:rPr lang="en-US" altLang="en-US"/>
              <a:t>The head moves from one end of the disk to the other, servicing requests as it goes</a:t>
            </a:r>
          </a:p>
          <a:p>
            <a:pPr lvl="1"/>
            <a:r>
              <a:rPr lang="en-US" altLang="en-US"/>
              <a:t>When it reaches the other end, however, it immediately returns to the beginning of the disk, without servicing any requests on the return trip</a:t>
            </a:r>
          </a:p>
          <a:p>
            <a:r>
              <a:rPr lang="en-US" altLang="en-US"/>
              <a:t>Treats the cylinders as a circular list that wraps around from the last cylinder to the first one</a:t>
            </a:r>
          </a:p>
          <a:p>
            <a:r>
              <a:rPr lang="en-US" altLang="en-US"/>
              <a:t>Total number of cylinders?</a:t>
            </a:r>
          </a:p>
        </p:txBody>
      </p:sp>
    </p:spTree>
    <p:extLst>
      <p:ext uri="{BB962C8B-B14F-4D97-AF65-F5344CB8AC3E}">
        <p14:creationId xmlns:p14="http://schemas.microsoft.com/office/powerpoint/2010/main" val="139598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9" y="245471"/>
            <a:ext cx="8213725" cy="559572"/>
          </a:xfrm>
        </p:spPr>
        <p:txBody>
          <a:bodyPr wrap="square" lIns="0" tIns="18000" rIns="0" bIns="18000" anchor="ctr" anchorCtr="0">
            <a:spAutoFit/>
          </a:bodyPr>
          <a:lstStyle/>
          <a:p>
            <a:r>
              <a:rPr lang="en-US" sz="3400" noProof="0" dirty="0"/>
              <a:t>I/O Devices</a:t>
            </a:r>
          </a:p>
        </p:txBody>
      </p:sp>
      <p:graphicFrame>
        <p:nvGraphicFramePr>
          <p:cNvPr id="3" name="Table 3">
            <a:extLst>
              <a:ext uri="{FF2B5EF4-FFF2-40B4-BE49-F238E27FC236}">
                <a16:creationId xmlns:a16="http://schemas.microsoft.com/office/drawing/2014/main" id="{73B81889-CECD-DB5F-5D43-2D1B66A5B06D}"/>
              </a:ext>
            </a:extLst>
          </p:cNvPr>
          <p:cNvGraphicFramePr>
            <a:graphicFrameLocks noGrp="1"/>
          </p:cNvGraphicFramePr>
          <p:nvPr>
            <p:extLst>
              <p:ext uri="{D42A27DB-BD31-4B8C-83A1-F6EECF244321}">
                <p14:modId xmlns:p14="http://schemas.microsoft.com/office/powerpoint/2010/main" val="669681228"/>
              </p:ext>
            </p:extLst>
          </p:nvPr>
        </p:nvGraphicFramePr>
        <p:xfrm>
          <a:off x="3475743" y="946384"/>
          <a:ext cx="5238602" cy="4905504"/>
        </p:xfrm>
        <a:graphic>
          <a:graphicData uri="http://schemas.openxmlformats.org/drawingml/2006/table">
            <a:tbl>
              <a:tblPr firstRow="1" bandRow="1">
                <a:tableStyleId>{40F9630F-82C1-40B7-BC3A-925EFCFF5E92}</a:tableStyleId>
              </a:tblPr>
              <a:tblGrid>
                <a:gridCol w="3730947">
                  <a:extLst>
                    <a:ext uri="{9D8B030D-6E8A-4147-A177-3AD203B41FA5}">
                      <a16:colId xmlns:a16="http://schemas.microsoft.com/office/drawing/2014/main" val="522362242"/>
                    </a:ext>
                  </a:extLst>
                </a:gridCol>
                <a:gridCol w="1507655">
                  <a:extLst>
                    <a:ext uri="{9D8B030D-6E8A-4147-A177-3AD203B41FA5}">
                      <a16:colId xmlns:a16="http://schemas.microsoft.com/office/drawing/2014/main" val="211947465"/>
                    </a:ext>
                  </a:extLst>
                </a:gridCol>
              </a:tblGrid>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rPr>
                        <a:t>Device</a:t>
                      </a:r>
                      <a:endParaRPr sz="1200" dirty="0">
                        <a:solidFill>
                          <a:schemeClr val="tx1"/>
                        </a:solidFill>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rPr>
                        <a:t>Data rate</a:t>
                      </a:r>
                      <a:endParaRPr sz="1200" dirty="0">
                        <a:solidFill>
                          <a:schemeClr val="tx1"/>
                        </a:solidFill>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6271481"/>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Keyboard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10 bytes/</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87225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Mouse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100 bytes/</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57072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56K modem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7 </a:t>
                      </a:r>
                      <a:r>
                        <a:rPr lang="en-US" sz="1200" u="none" strike="noStrike" cap="none" spc="-150" baseline="0" dirty="0"/>
                        <a:t>K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15350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Bluetooth 5 </a:t>
                      </a:r>
                      <a:r>
                        <a:rPr lang="en-US" sz="1200" u="none" strike="noStrike" cap="none" spc="-200" baseline="0" dirty="0"/>
                        <a:t>B L </a:t>
                      </a:r>
                      <a:r>
                        <a:rPr lang="en-US" sz="1200" u="none" strike="noStrike" cap="none" dirty="0"/>
                        <a:t>E</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256 </a:t>
                      </a:r>
                      <a:r>
                        <a:rPr lang="en-US" sz="1200" u="none" strike="noStrike" cap="none" spc="-150" baseline="0" dirty="0"/>
                        <a:t>K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703962"/>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Scanner at 300 </a:t>
                      </a:r>
                      <a:r>
                        <a:rPr lang="en-US" sz="1200" u="none" strike="noStrike" cap="none" spc="-150" baseline="0" dirty="0"/>
                        <a:t>d p </a:t>
                      </a:r>
                      <a:r>
                        <a:rPr lang="en-US" sz="1200" u="none" strike="noStrike" cap="none" dirty="0" err="1"/>
                        <a:t>i</a:t>
                      </a:r>
                      <a:r>
                        <a:rPr lang="en-US" sz="1200" u="none" strike="noStrike" cap="none" dirty="0"/>
                        <a:t>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573855"/>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Digital video recorder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8965437"/>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802.11n Wireless</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37.5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16004"/>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200" baseline="0" dirty="0"/>
                        <a:t>U S </a:t>
                      </a:r>
                      <a:r>
                        <a:rPr lang="en-US" sz="1200" u="none" strike="noStrike" cap="none" dirty="0"/>
                        <a:t>B 2.0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60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28690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16x Blu-ray disc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72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245933"/>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Gigabit Ethernet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518561"/>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200" baseline="0" dirty="0"/>
                        <a:t>S A T </a:t>
                      </a:r>
                      <a:r>
                        <a:rPr lang="en-US" sz="1200" u="none" strike="noStrike" cap="none" dirty="0"/>
                        <a:t>A 3 disk drive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600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917200"/>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U S </a:t>
                      </a:r>
                      <a:r>
                        <a:rPr lang="en-US" sz="1200" u="none" strike="noStrike" cap="none" dirty="0"/>
                        <a:t>B 3.0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625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086017"/>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Single-lane </a:t>
                      </a:r>
                      <a:r>
                        <a:rPr lang="en-US" sz="1200" u="none" strike="noStrike" cap="none" spc="-150" baseline="0" dirty="0"/>
                        <a:t>P C I </a:t>
                      </a:r>
                      <a:r>
                        <a:rPr lang="en-US" sz="1200" u="none" strike="noStrike" cap="none" dirty="0"/>
                        <a:t>e 3.0 bus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985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534516"/>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802.11</a:t>
                      </a:r>
                      <a:r>
                        <a:rPr lang="en-US" sz="1200" u="none" strike="noStrike" cap="none" spc="-150" baseline="0" dirty="0"/>
                        <a:t> a </a:t>
                      </a:r>
                      <a:r>
                        <a:rPr lang="en-US" sz="1200" u="none" strike="noStrike" cap="none" dirty="0"/>
                        <a:t>x Wireless</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3119342"/>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P C I </a:t>
                      </a:r>
                      <a:r>
                        <a:rPr lang="en-US" sz="1200" u="none" strike="noStrike" cap="none" dirty="0"/>
                        <a:t>e Gen 3.0 </a:t>
                      </a:r>
                      <a:r>
                        <a:rPr lang="en-US" sz="1200" u="none" strike="noStrike" cap="none" spc="-150" baseline="0" dirty="0"/>
                        <a:t>N V M </a:t>
                      </a:r>
                      <a:r>
                        <a:rPr lang="en-US" sz="1200" u="none" strike="noStrike" cap="none" dirty="0"/>
                        <a:t>e M.2 </a:t>
                      </a:r>
                      <a:r>
                        <a:rPr lang="en-US" sz="1200" u="none" strike="noStrike" cap="none" spc="-150" baseline="0" dirty="0"/>
                        <a:t>S </a:t>
                      </a:r>
                      <a:r>
                        <a:rPr lang="en-US" sz="1200" u="none" strike="noStrike" cap="none" spc="-150" baseline="0" dirty="0" err="1"/>
                        <a:t>S</a:t>
                      </a:r>
                      <a:r>
                        <a:rPr lang="en-US" sz="1200" u="none" strike="noStrike" cap="none" spc="-150" baseline="0" dirty="0"/>
                        <a:t> </a:t>
                      </a:r>
                      <a:r>
                        <a:rPr lang="en-US" sz="1200" u="none" strike="noStrike" cap="none" dirty="0"/>
                        <a:t>D (reading)</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745726"/>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U S </a:t>
                      </a:r>
                      <a:r>
                        <a:rPr lang="en-US" sz="1200" u="none" strike="noStrike" cap="none" dirty="0"/>
                        <a:t>B 4.0</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550038"/>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P C </a:t>
                      </a:r>
                      <a:r>
                        <a:rPr lang="en-US" sz="1200" u="none" strike="noStrike" cap="none" dirty="0"/>
                        <a:t>I Express 6.0</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126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37801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61688" y="6008307"/>
            <a:ext cx="6273352" cy="313350"/>
          </a:xfrm>
        </p:spPr>
        <p:txBody>
          <a:bodyPr wrap="square" lIns="0" tIns="18000" rIns="0" bIns="18000" anchor="ctr" anchorCtr="0">
            <a:spAutoFit/>
          </a:bodyPr>
          <a:lstStyle/>
          <a:p>
            <a:pPr marL="0" indent="0">
              <a:spcBef>
                <a:spcPts val="600"/>
              </a:spcBef>
              <a:buNone/>
            </a:pPr>
            <a:r>
              <a:rPr lang="en-US" sz="1800" dirty="0"/>
              <a:t>Figure 5.1 Some typical device, network, and bus data rates.</a:t>
            </a:r>
          </a:p>
        </p:txBody>
      </p:sp>
    </p:spTree>
    <p:extLst>
      <p:ext uri="{BB962C8B-B14F-4D97-AF65-F5344CB8AC3E}">
        <p14:creationId xmlns:p14="http://schemas.microsoft.com/office/powerpoint/2010/main" val="2929718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70D0A633-AC36-AEC1-ABE9-17BC605C3324}"/>
              </a:ext>
            </a:extLst>
          </p:cNvPr>
          <p:cNvSpPr>
            <a:spLocks noGrp="1" noChangeArrowheads="1"/>
          </p:cNvSpPr>
          <p:nvPr>
            <p:ph type="title"/>
          </p:nvPr>
        </p:nvSpPr>
        <p:spPr>
          <a:xfrm>
            <a:off x="1981200" y="182563"/>
            <a:ext cx="8229600" cy="576262"/>
          </a:xfrm>
        </p:spPr>
        <p:txBody>
          <a:bodyPr/>
          <a:lstStyle/>
          <a:p>
            <a:pPr eaLnBrk="1" hangingPunct="1"/>
            <a:r>
              <a:rPr lang="en-US" altLang="en-US"/>
              <a:t>C-SCAN (Cont.)</a:t>
            </a:r>
          </a:p>
        </p:txBody>
      </p:sp>
      <p:pic>
        <p:nvPicPr>
          <p:cNvPr id="48130" name="Picture 4">
            <a:extLst>
              <a:ext uri="{FF2B5EF4-FFF2-40B4-BE49-F238E27FC236}">
                <a16:creationId xmlns:a16="http://schemas.microsoft.com/office/drawing/2014/main" id="{4BD3F6E7-0498-945F-B4CB-8DAD1ADDB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3162301"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53236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D4DA1E5-5548-BE29-11DB-8CE9E349FFA1}"/>
              </a:ext>
            </a:extLst>
          </p:cNvPr>
          <p:cNvSpPr>
            <a:spLocks noGrp="1" noChangeArrowheads="1"/>
          </p:cNvSpPr>
          <p:nvPr>
            <p:ph type="title"/>
          </p:nvPr>
        </p:nvSpPr>
        <p:spPr>
          <a:xfrm>
            <a:off x="1981200" y="195263"/>
            <a:ext cx="8229600" cy="576262"/>
          </a:xfrm>
        </p:spPr>
        <p:txBody>
          <a:bodyPr/>
          <a:lstStyle/>
          <a:p>
            <a:pPr eaLnBrk="1" hangingPunct="1"/>
            <a:r>
              <a:rPr lang="en-US" altLang="en-US"/>
              <a:t>C-LOOK</a:t>
            </a:r>
          </a:p>
        </p:txBody>
      </p:sp>
      <p:sp>
        <p:nvSpPr>
          <p:cNvPr id="50178" name="Rectangle 3">
            <a:extLst>
              <a:ext uri="{FF2B5EF4-FFF2-40B4-BE49-F238E27FC236}">
                <a16:creationId xmlns:a16="http://schemas.microsoft.com/office/drawing/2014/main" id="{3181714A-AFE7-2EF6-B7AA-098B2BC6CF77}"/>
              </a:ext>
            </a:extLst>
          </p:cNvPr>
          <p:cNvSpPr>
            <a:spLocks noGrp="1" noChangeArrowheads="1"/>
          </p:cNvSpPr>
          <p:nvPr>
            <p:ph type="body" idx="1"/>
          </p:nvPr>
        </p:nvSpPr>
        <p:spPr>
          <a:xfrm>
            <a:off x="2425701" y="1138238"/>
            <a:ext cx="6659563" cy="3257550"/>
          </a:xfrm>
        </p:spPr>
        <p:txBody>
          <a:bodyPr/>
          <a:lstStyle/>
          <a:p>
            <a:r>
              <a:rPr lang="en-US" altLang="en-US"/>
              <a:t>LOOK a version of SCAN, C-LOOK a version of C-SCAN</a:t>
            </a:r>
          </a:p>
          <a:p>
            <a:r>
              <a:rPr lang="en-US" altLang="en-US"/>
              <a:t>Arm only goes as far as the last request in each direction, then reverses direction immediately, without first going all the way to the end of the disk </a:t>
            </a:r>
          </a:p>
          <a:p>
            <a:r>
              <a:rPr lang="en-US" altLang="en-US"/>
              <a:t>Total number of cylinders?</a:t>
            </a:r>
          </a:p>
        </p:txBody>
      </p:sp>
    </p:spTree>
    <p:extLst>
      <p:ext uri="{BB962C8B-B14F-4D97-AF65-F5344CB8AC3E}">
        <p14:creationId xmlns:p14="http://schemas.microsoft.com/office/powerpoint/2010/main" val="35931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B9F9D518-6406-1053-3CB2-A1D0C586079C}"/>
              </a:ext>
            </a:extLst>
          </p:cNvPr>
          <p:cNvSpPr>
            <a:spLocks noGrp="1" noChangeArrowheads="1"/>
          </p:cNvSpPr>
          <p:nvPr>
            <p:ph type="title"/>
          </p:nvPr>
        </p:nvSpPr>
        <p:spPr>
          <a:xfrm>
            <a:off x="2322514" y="277813"/>
            <a:ext cx="7888287" cy="576262"/>
          </a:xfrm>
        </p:spPr>
        <p:txBody>
          <a:bodyPr/>
          <a:lstStyle/>
          <a:p>
            <a:pPr eaLnBrk="1" hangingPunct="1"/>
            <a:r>
              <a:rPr lang="en-US" altLang="en-US"/>
              <a:t>C-LOOK (Cont.)</a:t>
            </a:r>
          </a:p>
        </p:txBody>
      </p:sp>
      <p:pic>
        <p:nvPicPr>
          <p:cNvPr id="52226" name="Picture 4" descr="12">
            <a:extLst>
              <a:ext uri="{FF2B5EF4-FFF2-40B4-BE49-F238E27FC236}">
                <a16:creationId xmlns:a16="http://schemas.microsoft.com/office/drawing/2014/main" id="{F12F63EA-5FD9-23DE-AB9C-B7B2443BD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9" y="1011239"/>
            <a:ext cx="731202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753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6505A3C-F197-7AB7-D058-4CB098C13EDA}"/>
              </a:ext>
            </a:extLst>
          </p:cNvPr>
          <p:cNvSpPr>
            <a:spLocks noGrp="1" noChangeArrowheads="1"/>
          </p:cNvSpPr>
          <p:nvPr>
            <p:ph type="title"/>
          </p:nvPr>
        </p:nvSpPr>
        <p:spPr>
          <a:xfrm>
            <a:off x="2800351" y="150813"/>
            <a:ext cx="7712075" cy="576262"/>
          </a:xfrm>
        </p:spPr>
        <p:txBody>
          <a:bodyPr/>
          <a:lstStyle/>
          <a:p>
            <a:pPr eaLnBrk="1" hangingPunct="1"/>
            <a:r>
              <a:rPr lang="en-US" altLang="en-US" sz="3000"/>
              <a:t>Selecting a Disk-Scheduling Algorithm</a:t>
            </a:r>
          </a:p>
        </p:txBody>
      </p:sp>
      <p:sp>
        <p:nvSpPr>
          <p:cNvPr id="54274" name="Rectangle 3">
            <a:extLst>
              <a:ext uri="{FF2B5EF4-FFF2-40B4-BE49-F238E27FC236}">
                <a16:creationId xmlns:a16="http://schemas.microsoft.com/office/drawing/2014/main" id="{5945F196-98BA-6797-D58B-DA5EE84DA8B1}"/>
              </a:ext>
            </a:extLst>
          </p:cNvPr>
          <p:cNvSpPr>
            <a:spLocks noGrp="1" noChangeArrowheads="1"/>
          </p:cNvSpPr>
          <p:nvPr>
            <p:ph type="body" idx="1"/>
          </p:nvPr>
        </p:nvSpPr>
        <p:spPr>
          <a:xfrm>
            <a:off x="2368550" y="1081089"/>
            <a:ext cx="7092950" cy="4530725"/>
          </a:xfrm>
        </p:spPr>
        <p:txBody>
          <a:bodyPr/>
          <a:lstStyle/>
          <a:p>
            <a:r>
              <a:rPr lang="en-US" altLang="en-US" sz="1600"/>
              <a:t>SSTF is common and has a natural appeal</a:t>
            </a:r>
          </a:p>
          <a:p>
            <a:r>
              <a:rPr lang="en-US" altLang="en-US" sz="1600"/>
              <a:t>SCAN and C-SCAN perform better for systems that place a heavy load on the disk</a:t>
            </a:r>
          </a:p>
          <a:p>
            <a:pPr lvl="1"/>
            <a:r>
              <a:rPr lang="en-US" altLang="en-US" sz="1600"/>
              <a:t>Less starvation</a:t>
            </a:r>
          </a:p>
          <a:p>
            <a:r>
              <a:rPr lang="en-US" altLang="en-US" sz="1600"/>
              <a:t>Performance depends on the number and types of requests</a:t>
            </a:r>
          </a:p>
          <a:p>
            <a:r>
              <a:rPr lang="en-US" altLang="en-US" sz="1600"/>
              <a:t>Requests for disk service can be influenced by the file-allocation method</a:t>
            </a:r>
          </a:p>
          <a:p>
            <a:pPr lvl="1"/>
            <a:r>
              <a:rPr lang="en-US" altLang="en-US" sz="1600"/>
              <a:t>And metadata layout</a:t>
            </a:r>
          </a:p>
          <a:p>
            <a:r>
              <a:rPr lang="en-US" altLang="en-US" sz="1600"/>
              <a:t>The disk-scheduling algorithm should be written as a separate module of the operating system, allowing it to be replaced with a different algorithm if necessary</a:t>
            </a:r>
          </a:p>
          <a:p>
            <a:r>
              <a:rPr lang="en-US" altLang="en-US" sz="1600"/>
              <a:t>Either SSTF or LOOK is a reasonable choice for the default algorithm</a:t>
            </a:r>
          </a:p>
          <a:p>
            <a:r>
              <a:rPr lang="en-US" altLang="en-US" sz="1600"/>
              <a:t>What about rotational latency?</a:t>
            </a:r>
          </a:p>
          <a:p>
            <a:pPr lvl="1"/>
            <a:r>
              <a:rPr lang="en-US" altLang="en-US" sz="1600"/>
              <a:t>Difficult for OS to calculate</a:t>
            </a:r>
          </a:p>
          <a:p>
            <a:r>
              <a:rPr lang="en-US" altLang="en-US" sz="1600"/>
              <a:t>How does disk-based queueing effect OS queue ordering efforts?</a:t>
            </a:r>
          </a:p>
          <a:p>
            <a:endParaRPr lang="en-US" altLang="en-US"/>
          </a:p>
        </p:txBody>
      </p:sp>
    </p:spTree>
    <p:extLst>
      <p:ext uri="{BB962C8B-B14F-4D97-AF65-F5344CB8AC3E}">
        <p14:creationId xmlns:p14="http://schemas.microsoft.com/office/powerpoint/2010/main" val="256007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6" y="265174"/>
            <a:ext cx="11153086" cy="559572"/>
          </a:xfrm>
        </p:spPr>
        <p:txBody>
          <a:bodyPr wrap="square" lIns="0" tIns="18000" rIns="0" bIns="18000" anchor="ctr" anchorCtr="0">
            <a:spAutoFit/>
          </a:bodyPr>
          <a:lstStyle/>
          <a:p>
            <a:r>
              <a:rPr lang="en-US" sz="3400" dirty="0"/>
              <a:t>Hard Disk: Error Handling</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63958"/>
            <a:ext cx="11153087" cy="5037721"/>
          </a:xfrm>
        </p:spPr>
        <p:txBody>
          <a:bodyPr wrap="square" lIns="0" tIns="18000" rIns="0" bIns="18000" anchor="ctr" anchorCtr="0">
            <a:spAutoFit/>
          </a:bodyPr>
          <a:lstStyle/>
          <a:p>
            <a:pPr marL="342900" indent="-342900">
              <a:spcBef>
                <a:spcPts val="600"/>
              </a:spcBef>
            </a:pPr>
            <a:r>
              <a:rPr lang="en-US" sz="2800" b="1" dirty="0"/>
              <a:t>Programming Errors</a:t>
            </a:r>
          </a:p>
          <a:p>
            <a:pPr marL="829818" lvl="1" indent="-342900"/>
            <a:r>
              <a:rPr lang="en-US" sz="2800" dirty="0"/>
              <a:t>e.g., request for nonexistent sector</a:t>
            </a:r>
          </a:p>
          <a:p>
            <a:pPr marL="342900" indent="-342900">
              <a:spcBef>
                <a:spcPts val="600"/>
              </a:spcBef>
            </a:pPr>
            <a:r>
              <a:rPr lang="en-US" sz="2800" b="1" dirty="0"/>
              <a:t>Transient Errors</a:t>
            </a:r>
          </a:p>
          <a:p>
            <a:pPr marL="829818" lvl="1" indent="-342900"/>
            <a:r>
              <a:rPr lang="en-US" sz="2800" dirty="0"/>
              <a:t>e.g., caused by dust on the head</a:t>
            </a:r>
          </a:p>
          <a:p>
            <a:pPr marL="342900" indent="-342900">
              <a:spcBef>
                <a:spcPts val="600"/>
              </a:spcBef>
            </a:pPr>
            <a:r>
              <a:rPr lang="en-US" sz="2800" b="1" dirty="0"/>
              <a:t>Permanent Errors</a:t>
            </a:r>
          </a:p>
          <a:p>
            <a:pPr marL="829818" lvl="1" indent="-342900"/>
            <a:r>
              <a:rPr lang="en-US" sz="2800" dirty="0"/>
              <a:t>e.g., disk block physically damaged</a:t>
            </a:r>
          </a:p>
          <a:p>
            <a:pPr marL="342900" indent="-342900">
              <a:spcBef>
                <a:spcPts val="600"/>
              </a:spcBef>
            </a:pPr>
            <a:r>
              <a:rPr lang="en-US" sz="2800" b="1" dirty="0"/>
              <a:t>Seek Errors</a:t>
            </a:r>
          </a:p>
          <a:p>
            <a:pPr marL="829818" lvl="1" indent="-342900"/>
            <a:r>
              <a:rPr lang="en-US" sz="2800" dirty="0"/>
              <a:t>e.g., the arm was sent to cylinder 6 but it went to 7</a:t>
            </a:r>
          </a:p>
          <a:p>
            <a:pPr marL="342900" indent="-342900">
              <a:spcBef>
                <a:spcPts val="600"/>
              </a:spcBef>
            </a:pPr>
            <a:r>
              <a:rPr lang="en-US" sz="2800" b="1" dirty="0"/>
              <a:t>Controller Errors</a:t>
            </a:r>
          </a:p>
          <a:p>
            <a:pPr marL="829818" lvl="1" indent="-342900"/>
            <a:r>
              <a:rPr lang="en-US" sz="2800" dirty="0"/>
              <a:t>e.g., controller refuses to accept commands</a:t>
            </a:r>
          </a:p>
        </p:txBody>
      </p:sp>
    </p:spTree>
    <p:extLst>
      <p:ext uri="{BB962C8B-B14F-4D97-AF65-F5344CB8AC3E}">
        <p14:creationId xmlns:p14="http://schemas.microsoft.com/office/powerpoint/2010/main" val="631704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5174"/>
            <a:ext cx="11153087" cy="559572"/>
          </a:xfrm>
        </p:spPr>
        <p:txBody>
          <a:bodyPr wrap="square" lIns="0" tIns="18000" rIns="0" bIns="18000" anchor="ctr" anchorCtr="0">
            <a:spAutoFit/>
          </a:bodyPr>
          <a:lstStyle/>
          <a:p>
            <a:r>
              <a:rPr lang="en-US" sz="3400" dirty="0"/>
              <a:t>Hard Disk: Bad Sector Remapping</a:t>
            </a:r>
          </a:p>
        </p:txBody>
      </p:sp>
      <p:pic>
        <p:nvPicPr>
          <p:cNvPr id="5" name="Picture 4" descr="The figure contains three parts labeled a: A disk track with a bad sector, b: Substituting a spare for the bad sector, and c: Shifting all the sectors to bypass the bad one.&#10;Long description is available in notes, press F6">
            <a:extLst>
              <a:ext uri="{FF2B5EF4-FFF2-40B4-BE49-F238E27FC236}">
                <a16:creationId xmlns:a16="http://schemas.microsoft.com/office/drawing/2014/main" id="{0C024949-7A61-0689-EB0A-7AB784FF8C5B}"/>
              </a:ext>
            </a:extLst>
          </p:cNvPr>
          <p:cNvPicPr>
            <a:picLocks noChangeAspect="1"/>
          </p:cNvPicPr>
          <p:nvPr/>
        </p:nvPicPr>
        <p:blipFill>
          <a:blip r:embed="rId3"/>
          <a:stretch>
            <a:fillRect/>
          </a:stretch>
        </p:blipFill>
        <p:spPr>
          <a:xfrm>
            <a:off x="702640" y="1314345"/>
            <a:ext cx="10786723" cy="3614513"/>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783586" y="5414351"/>
            <a:ext cx="4623296" cy="867348"/>
          </a:xfrm>
        </p:spPr>
        <p:txBody>
          <a:bodyPr wrap="square" lIns="0" tIns="18000" rIns="0" bIns="18000" anchor="ctr" anchorCtr="0">
            <a:spAutoFit/>
          </a:bodyPr>
          <a:lstStyle/>
          <a:p>
            <a:pPr marL="0" indent="0">
              <a:spcBef>
                <a:spcPts val="600"/>
              </a:spcBef>
              <a:buNone/>
            </a:pPr>
            <a:r>
              <a:rPr lang="en-US" sz="1800" dirty="0"/>
              <a:t>Figure 5.24 (a) A disk track with a bad sector. (b) Substituting a spare for the bad sector. (c) Shifting all the sectors to bypass the bad one.</a:t>
            </a:r>
          </a:p>
        </p:txBody>
      </p:sp>
    </p:spTree>
    <p:extLst>
      <p:ext uri="{BB962C8B-B14F-4D97-AF65-F5344CB8AC3E}">
        <p14:creationId xmlns:p14="http://schemas.microsoft.com/office/powerpoint/2010/main" val="3961898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1777"/>
            <a:ext cx="11153087" cy="559572"/>
          </a:xfrm>
        </p:spPr>
        <p:txBody>
          <a:bodyPr wrap="square" lIns="0" tIns="18000" rIns="0" bIns="18000" anchor="ctr" anchorCtr="0">
            <a:spAutoFit/>
          </a:bodyPr>
          <a:lstStyle/>
          <a:p>
            <a:r>
              <a:rPr lang="en-US" sz="3400" dirty="0"/>
              <a:t>Clock Hardware</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6" y="1071008"/>
            <a:ext cx="11153086" cy="2344676"/>
          </a:xfrm>
        </p:spPr>
        <p:txBody>
          <a:bodyPr wrap="square" lIns="0" tIns="18000" rIns="0" bIns="18000" anchor="ctr" anchorCtr="0">
            <a:spAutoFit/>
          </a:bodyPr>
          <a:lstStyle/>
          <a:p>
            <a:pPr marL="342900" indent="-342900">
              <a:spcBef>
                <a:spcPts val="600"/>
              </a:spcBef>
            </a:pPr>
            <a:r>
              <a:rPr lang="en-US" sz="2800" dirty="0"/>
              <a:t>Two types:</a:t>
            </a:r>
          </a:p>
          <a:p>
            <a:pPr marL="829818" lvl="1" indent="-342900"/>
            <a:r>
              <a:rPr lang="en-US" sz="2800" dirty="0"/>
              <a:t>Simple clocks deliver hardware interrupts for each voltage cycle of the power supply (i.e., every 20 or 16.7 </a:t>
            </a:r>
            <a:r>
              <a:rPr lang="en-US" sz="2800" spc="-300" dirty="0"/>
              <a:t>m </a:t>
            </a:r>
            <a:r>
              <a:rPr lang="en-US" sz="2800" dirty="0"/>
              <a:t>s)</a:t>
            </a:r>
          </a:p>
          <a:p>
            <a:pPr marL="829818" lvl="1" indent="-342900"/>
            <a:r>
              <a:rPr lang="en-US" sz="2800" dirty="0"/>
              <a:t>Advanced programmable clocks that have own crystal oscillator that decrements a counter in a register. </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1336958" y="3704526"/>
            <a:ext cx="3054067" cy="467239"/>
          </a:xfrm>
        </p:spPr>
        <p:txBody>
          <a:bodyPr wrap="square" lIns="0" tIns="18000" rIns="0" bIns="18000" anchor="ctr" anchorCtr="0">
            <a:spAutoFit/>
          </a:bodyPr>
          <a:lstStyle/>
          <a:p>
            <a:pPr marL="485775" lvl="1" indent="-485775">
              <a:buNone/>
            </a:pPr>
            <a:r>
              <a:rPr lang="en-US" sz="2800" dirty="0"/>
              <a:t>If </a:t>
            </a:r>
            <a:r>
              <a:rPr lang="en-US" sz="2800" kern="1200" dirty="0">
                <a:solidFill>
                  <a:prstClr val="black"/>
                </a:solidFill>
                <a:latin typeface="Arial" panose="020B0604020202020204" pitchFamily="34" charset="0"/>
                <a:ea typeface="+mn-ea"/>
                <a:cs typeface="Arial" panose="020B0604020202020204" pitchFamily="34" charset="0"/>
              </a:rPr>
              <a:t>counter hits zero</a:t>
            </a:r>
          </a:p>
        </p:txBody>
      </p:sp>
      <p:graphicFrame>
        <p:nvGraphicFramePr>
          <p:cNvPr id="4" name="Object 3" descr="A right headed arrow. ">
            <a:extLst>
              <a:ext uri="{FF2B5EF4-FFF2-40B4-BE49-F238E27FC236}">
                <a16:creationId xmlns:a16="http://schemas.microsoft.com/office/drawing/2014/main" id="{5219DF87-2BAC-4D0E-2374-21404E987CC1}"/>
              </a:ext>
            </a:extLst>
          </p:cNvPr>
          <p:cNvGraphicFramePr>
            <a:graphicFrameLocks noChangeAspect="1"/>
          </p:cNvGraphicFramePr>
          <p:nvPr>
            <p:extLst>
              <p:ext uri="{D42A27DB-BD31-4B8C-83A1-F6EECF244321}">
                <p14:modId xmlns:p14="http://schemas.microsoft.com/office/powerpoint/2010/main" val="4021142531"/>
              </p:ext>
            </p:extLst>
          </p:nvPr>
        </p:nvGraphicFramePr>
        <p:xfrm>
          <a:off x="4464623" y="3814778"/>
          <a:ext cx="387374" cy="284832"/>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F7498639-1E1A-908E-6D15-121D142CEC68}"/>
                          </a:ext>
                        </a:extLst>
                      </p:cNvPr>
                      <p:cNvPicPr/>
                      <p:nvPr/>
                    </p:nvPicPr>
                    <p:blipFill>
                      <a:blip r:embed="rId3"/>
                      <a:stretch>
                        <a:fillRect/>
                      </a:stretch>
                    </p:blipFill>
                    <p:spPr>
                      <a:xfrm>
                        <a:off x="4464623" y="3814778"/>
                        <a:ext cx="387374" cy="28483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3712A12-6C1A-D379-CC24-58A7DC030361}"/>
              </a:ext>
            </a:extLst>
          </p:cNvPr>
          <p:cNvSpPr>
            <a:spLocks noGrp="1"/>
          </p:cNvSpPr>
          <p:nvPr>
            <p:ph sz="quarter" idx="17"/>
          </p:nvPr>
        </p:nvSpPr>
        <p:spPr>
          <a:xfrm>
            <a:off x="5042400" y="3708012"/>
            <a:ext cx="2030204" cy="467239"/>
          </a:xfrm>
        </p:spPr>
        <p:txBody>
          <a:bodyPr wrap="square" lIns="0" tIns="18000" rIns="0" bIns="18000" anchor="ctr" anchorCtr="0">
            <a:spAutoFit/>
          </a:bodyPr>
          <a:lstStyle/>
          <a:p>
            <a:pPr marL="0" lvl="1" indent="0">
              <a:buNone/>
            </a:pPr>
            <a:r>
              <a:rPr lang="en-US" sz="2800" kern="1200" spc="-350" dirty="0">
                <a:solidFill>
                  <a:prstClr val="black"/>
                </a:solidFill>
                <a:latin typeface="Arial" panose="020B0604020202020204" pitchFamily="34" charset="0"/>
                <a:ea typeface="+mn-ea"/>
                <a:cs typeface="Arial" panose="020B0604020202020204" pitchFamily="34" charset="0"/>
              </a:rPr>
              <a:t>H </a:t>
            </a:r>
            <a:r>
              <a:rPr lang="en-US" sz="2800" kern="1200" dirty="0">
                <a:solidFill>
                  <a:prstClr val="black"/>
                </a:solidFill>
                <a:latin typeface="Arial" panose="020B0604020202020204" pitchFamily="34" charset="0"/>
                <a:ea typeface="+mn-ea"/>
                <a:cs typeface="Arial" panose="020B0604020202020204" pitchFamily="34" charset="0"/>
              </a:rPr>
              <a:t>W interrupt</a:t>
            </a:r>
            <a:endParaRPr lang="en-US" sz="2800" b="1"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23874" y="4337976"/>
            <a:ext cx="11152187" cy="467239"/>
          </a:xfrm>
        </p:spPr>
        <p:txBody>
          <a:bodyPr wrap="square" lIns="0" tIns="18000" rIns="0" bIns="18000" anchor="ctr" anchorCtr="0">
            <a:spAutoFit/>
          </a:bodyPr>
          <a:lstStyle/>
          <a:p>
            <a:pPr marL="342900" indent="-342900" fontAlgn="base">
              <a:spcBef>
                <a:spcPct val="20000"/>
              </a:spcBef>
              <a:spcAft>
                <a:spcPct val="0"/>
              </a:spcAft>
              <a:buSzTx/>
              <a:defRPr/>
            </a:pPr>
            <a:r>
              <a:rPr lang="en-US" sz="2800" spc="-300" dirty="0">
                <a:solidFill>
                  <a:prstClr val="black"/>
                </a:solidFill>
                <a:latin typeface="Arial" panose="020B0604020202020204" pitchFamily="34" charset="0"/>
                <a:ea typeface="+mn-ea"/>
                <a:cs typeface="Arial" panose="020B0604020202020204" pitchFamily="34" charset="0"/>
              </a:rPr>
              <a:t>H </a:t>
            </a:r>
            <a:r>
              <a:rPr lang="en-US" sz="2800" dirty="0">
                <a:solidFill>
                  <a:prstClr val="black"/>
                </a:solidFill>
                <a:latin typeface="Arial" panose="020B0604020202020204" pitchFamily="34" charset="0"/>
                <a:ea typeface="+mn-ea"/>
                <a:cs typeface="Arial" panose="020B0604020202020204" pitchFamily="34" charset="0"/>
              </a:rPr>
              <a:t>W also provides “counters” </a:t>
            </a:r>
            <a:r>
              <a:rPr lang="en-US" sz="2800" spc="-350" dirty="0">
                <a:solidFill>
                  <a:prstClr val="black"/>
                </a:solidFill>
                <a:latin typeface="Arial" panose="020B0604020202020204" pitchFamily="34" charset="0"/>
                <a:ea typeface="+mn-ea"/>
                <a:cs typeface="Arial" panose="020B0604020202020204" pitchFamily="34" charset="0"/>
              </a:rPr>
              <a:t>S </a:t>
            </a:r>
            <a:r>
              <a:rPr lang="en-US" sz="2800" dirty="0">
                <a:solidFill>
                  <a:prstClr val="black"/>
                </a:solidFill>
                <a:latin typeface="Arial" panose="020B0604020202020204" pitchFamily="34" charset="0"/>
                <a:ea typeface="+mn-ea"/>
                <a:cs typeface="Arial" panose="020B0604020202020204" pitchFamily="34" charset="0"/>
              </a:rPr>
              <a:t>W can read as needed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088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47763"/>
            <a:ext cx="11153087" cy="559572"/>
          </a:xfrm>
        </p:spPr>
        <p:txBody>
          <a:bodyPr wrap="square" lIns="0" tIns="18000" rIns="0" bIns="18000" anchor="ctr" anchorCtr="0">
            <a:spAutoFit/>
          </a:bodyPr>
          <a:lstStyle/>
          <a:p>
            <a:r>
              <a:rPr lang="en-US" sz="3400" dirty="0"/>
              <a:t>Clock Software</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33862" y="920482"/>
            <a:ext cx="11142200" cy="467239"/>
          </a:xfrm>
        </p:spPr>
        <p:txBody>
          <a:bodyPr wrap="square" lIns="0" tIns="18000" rIns="0" bIns="18000" anchor="ctr" anchorCtr="0">
            <a:spAutoFit/>
          </a:bodyPr>
          <a:lstStyle/>
          <a:p>
            <a:pPr marL="0" indent="0">
              <a:spcBef>
                <a:spcPts val="0"/>
              </a:spcBef>
              <a:buSzPts val="2400"/>
              <a:buNone/>
            </a:pPr>
            <a:r>
              <a:rPr lang="en-US" sz="2800" dirty="0"/>
              <a:t>Typical duties of a clock driver:</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33862" y="1578826"/>
            <a:ext cx="11142200" cy="2267732"/>
          </a:xfrm>
        </p:spPr>
        <p:txBody>
          <a:bodyPr wrap="square" lIns="0" tIns="18000" rIns="0" bIns="18000" anchor="ctr" anchorCtr="0">
            <a:spAutoFit/>
          </a:bodyPr>
          <a:lstStyle/>
          <a:p>
            <a:pPr marL="342900" indent="-342900">
              <a:spcBef>
                <a:spcPts val="600"/>
              </a:spcBef>
            </a:pPr>
            <a:r>
              <a:rPr lang="en-US" sz="2000" dirty="0"/>
              <a:t>Maintaining the time of day</a:t>
            </a:r>
          </a:p>
          <a:p>
            <a:pPr marL="829818" lvl="1" indent="-342900"/>
            <a:r>
              <a:rPr lang="en-US" sz="2000" dirty="0"/>
              <a:t>System boot time (backup clock) + uptime (ticks)</a:t>
            </a:r>
          </a:p>
          <a:p>
            <a:pPr marL="342900" indent="-342900">
              <a:spcBef>
                <a:spcPts val="600"/>
              </a:spcBef>
            </a:pPr>
            <a:r>
              <a:rPr lang="en-US" sz="2000" dirty="0"/>
              <a:t>Preventing processes from running longer than allowed</a:t>
            </a:r>
          </a:p>
          <a:p>
            <a:pPr marL="829818" lvl="1" indent="-342900"/>
            <a:r>
              <a:rPr lang="en-US" sz="2000" dirty="0"/>
              <a:t>Decrement current process' quantum at each tick</a:t>
            </a:r>
          </a:p>
          <a:p>
            <a:pPr marL="342900" indent="-342900">
              <a:spcBef>
                <a:spcPts val="600"/>
              </a:spcBef>
            </a:pPr>
            <a:r>
              <a:rPr lang="en-US" sz="2000" dirty="0"/>
              <a:t>Accounting for </a:t>
            </a:r>
            <a:r>
              <a:rPr lang="en-US" sz="2000" spc="-300" dirty="0"/>
              <a:t>C P </a:t>
            </a:r>
            <a:r>
              <a:rPr lang="en-US" sz="2000" dirty="0"/>
              <a:t>U usage</a:t>
            </a:r>
          </a:p>
          <a:p>
            <a:pPr marL="829818" lvl="1" indent="-342900"/>
            <a:r>
              <a:rPr lang="en-US" sz="2000" dirty="0"/>
              <a:t>Increment current process’ </a:t>
            </a:r>
            <a:r>
              <a:rPr lang="en-US" sz="2000" spc="-300" dirty="0"/>
              <a:t>c p </a:t>
            </a:r>
            <a:r>
              <a:rPr lang="en-US" sz="2000" dirty="0"/>
              <a:t>u time at each tick</a:t>
            </a:r>
          </a:p>
        </p:txBody>
      </p:sp>
      <p:sp>
        <p:nvSpPr>
          <p:cNvPr id="5" name="Content Placeholder 3">
            <a:extLst>
              <a:ext uri="{FF2B5EF4-FFF2-40B4-BE49-F238E27FC236}">
                <a16:creationId xmlns:a16="http://schemas.microsoft.com/office/drawing/2014/main" id="{DB58D1F3-F090-115D-B192-A1DACC5FB307}"/>
              </a:ext>
            </a:extLst>
          </p:cNvPr>
          <p:cNvSpPr txBox="1">
            <a:spLocks/>
          </p:cNvSpPr>
          <p:nvPr/>
        </p:nvSpPr>
        <p:spPr>
          <a:xfrm>
            <a:off x="513451" y="3795929"/>
            <a:ext cx="11151725" cy="2383148"/>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829818" lvl="1" indent="-342900"/>
            <a:r>
              <a:rPr lang="en-US" sz="2000" dirty="0"/>
              <a:t>Handling alarm system call from user processes</a:t>
            </a:r>
          </a:p>
          <a:p>
            <a:pPr marL="342900" indent="-342900"/>
            <a:r>
              <a:rPr lang="en-US" sz="2000" dirty="0"/>
              <a:t>Decrement alarm counter at each tick</a:t>
            </a:r>
          </a:p>
          <a:p>
            <a:pPr marL="829818" lvl="1" indent="-342900"/>
            <a:r>
              <a:rPr lang="en-US" sz="2000" dirty="0"/>
              <a:t>Providing watchdog timers for parts of system itself</a:t>
            </a:r>
          </a:p>
          <a:p>
            <a:pPr marL="1229868" lvl="2" indent="-342900"/>
            <a:r>
              <a:rPr lang="en-US" sz="2000" dirty="0"/>
              <a:t>Generate sys notifications for synchronous alarms</a:t>
            </a:r>
          </a:p>
          <a:p>
            <a:pPr marL="829818" lvl="1" indent="-342900"/>
            <a:r>
              <a:rPr lang="en-US" sz="2000" dirty="0"/>
              <a:t>Profiling, monitoring, statistics gathering</a:t>
            </a:r>
          </a:p>
          <a:p>
            <a:pPr marL="1229868" lvl="2" indent="-342900"/>
            <a:r>
              <a:rPr lang="en-US" sz="2000" dirty="0"/>
              <a:t>Increment specific counters at each tick</a:t>
            </a:r>
          </a:p>
        </p:txBody>
      </p:sp>
    </p:spTree>
    <p:extLst>
      <p:ext uri="{BB962C8B-B14F-4D97-AF65-F5344CB8AC3E}">
        <p14:creationId xmlns:p14="http://schemas.microsoft.com/office/powerpoint/2010/main" val="2470844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878"/>
            <a:ext cx="11153086" cy="559572"/>
          </a:xfrm>
        </p:spPr>
        <p:txBody>
          <a:bodyPr wrap="square" lIns="0" tIns="18000" rIns="0" bIns="18000" anchor="ctr" anchorCtr="0">
            <a:spAutoFit/>
          </a:bodyPr>
          <a:lstStyle/>
          <a:p>
            <a:r>
              <a:rPr lang="en-US" sz="3400" dirty="0"/>
              <a:t>The X Window System</a:t>
            </a:r>
          </a:p>
        </p:txBody>
      </p:sp>
      <p:pic>
        <p:nvPicPr>
          <p:cNvPr id="7" name="Picture 6" descr="The figure illustrates the clients and servers in the M I T X window System.&#10;Long description is available in notes, press F6">
            <a:extLst>
              <a:ext uri="{FF2B5EF4-FFF2-40B4-BE49-F238E27FC236}">
                <a16:creationId xmlns:a16="http://schemas.microsoft.com/office/drawing/2014/main" id="{A20EF514-7F7E-9495-F01D-3BEB4E1FD962}"/>
              </a:ext>
            </a:extLst>
          </p:cNvPr>
          <p:cNvPicPr>
            <a:picLocks noChangeAspect="1"/>
          </p:cNvPicPr>
          <p:nvPr/>
        </p:nvPicPr>
        <p:blipFill>
          <a:blip r:embed="rId3"/>
          <a:stretch>
            <a:fillRect/>
          </a:stretch>
        </p:blipFill>
        <p:spPr>
          <a:xfrm>
            <a:off x="2288751" y="1314409"/>
            <a:ext cx="7614501" cy="427595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69424" y="5989817"/>
            <a:ext cx="6459249" cy="313350"/>
          </a:xfrm>
        </p:spPr>
        <p:txBody>
          <a:bodyPr wrap="square" lIns="0" tIns="18000" rIns="0" bIns="18000" anchor="ctr" anchorCtr="0">
            <a:spAutoFit/>
          </a:bodyPr>
          <a:lstStyle/>
          <a:p>
            <a:pPr marL="0" indent="0">
              <a:spcBef>
                <a:spcPts val="600"/>
              </a:spcBef>
              <a:buNone/>
            </a:pPr>
            <a:r>
              <a:rPr lang="en-US" sz="1800" dirty="0"/>
              <a:t>Figure 5.33 Clients and servers in the M.I.T. X Window System.</a:t>
            </a:r>
          </a:p>
        </p:txBody>
      </p:sp>
    </p:spTree>
    <p:extLst>
      <p:ext uri="{BB962C8B-B14F-4D97-AF65-F5344CB8AC3E}">
        <p14:creationId xmlns:p14="http://schemas.microsoft.com/office/powerpoint/2010/main" val="333568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E9C04-4F74-A4D9-0673-4B73D178D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11CA1-2E41-1A44-3132-E66F544305D5}"/>
              </a:ext>
            </a:extLst>
          </p:cNvPr>
          <p:cNvSpPr>
            <a:spLocks noGrp="1"/>
          </p:cNvSpPr>
          <p:nvPr>
            <p:ph type="title"/>
          </p:nvPr>
        </p:nvSpPr>
        <p:spPr>
          <a:xfrm>
            <a:off x="523347" y="232624"/>
            <a:ext cx="11152715"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BA199267-2906-E023-F493-39786BF671A4}"/>
              </a:ext>
            </a:extLst>
          </p:cNvPr>
          <p:cNvSpPr>
            <a:spLocks noGrp="1"/>
          </p:cNvSpPr>
          <p:nvPr>
            <p:ph type="body" idx="1"/>
          </p:nvPr>
        </p:nvSpPr>
        <p:spPr>
          <a:xfrm>
            <a:off x="514721" y="1019606"/>
            <a:ext cx="11152715"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2246E1E0-9D02-C61F-8B35-8F1316525192}"/>
              </a:ext>
            </a:extLst>
          </p:cNvPr>
          <p:cNvPicPr>
            <a:picLocks noGrp="1" noChangeAspect="1"/>
          </p:cNvPicPr>
          <p:nvPr>
            <p:ph type="pic" sz="quarter" idx="18"/>
          </p:nvPr>
        </p:nvPicPr>
        <p:blipFill>
          <a:blip r:embed="rId3"/>
          <a:srcRect/>
          <a:stretch/>
        </p:blipFill>
        <p:spPr>
          <a:xfrm>
            <a:off x="568391" y="1587994"/>
            <a:ext cx="3587360" cy="4639653"/>
          </a:xfrm>
          <a:prstGeom prst="rect">
            <a:avLst/>
          </a:prstGeom>
        </p:spPr>
      </p:pic>
      <p:sp>
        <p:nvSpPr>
          <p:cNvPr id="5" name="Content Placeholder 4">
            <a:extLst>
              <a:ext uri="{FF2B5EF4-FFF2-40B4-BE49-F238E27FC236}">
                <a16:creationId xmlns:a16="http://schemas.microsoft.com/office/drawing/2014/main" id="{8BA47900-F9FC-17B2-FD3D-C34790B3937E}"/>
              </a:ext>
            </a:extLst>
          </p:cNvPr>
          <p:cNvSpPr>
            <a:spLocks noGrp="1"/>
          </p:cNvSpPr>
          <p:nvPr>
            <p:ph sz="quarter" idx="14"/>
          </p:nvPr>
        </p:nvSpPr>
        <p:spPr>
          <a:xfrm>
            <a:off x="6099941" y="2914341"/>
            <a:ext cx="1672459" cy="498016"/>
          </a:xfrm>
        </p:spPr>
        <p:txBody>
          <a:bodyPr wrap="square" lIns="0" tIns="18000" rIns="0" bIns="18000" anchor="ctr" anchorCtr="0">
            <a:spAutoFit/>
          </a:bodyPr>
          <a:lstStyle/>
          <a:p>
            <a:pPr indent="-101600"/>
            <a:r>
              <a:rPr lang="en-US" dirty="0"/>
              <a:t>Chapter 5</a:t>
            </a:r>
          </a:p>
        </p:txBody>
      </p:sp>
      <p:sp>
        <p:nvSpPr>
          <p:cNvPr id="6" name="Content Placeholder 5">
            <a:extLst>
              <a:ext uri="{FF2B5EF4-FFF2-40B4-BE49-F238E27FC236}">
                <a16:creationId xmlns:a16="http://schemas.microsoft.com/office/drawing/2014/main" id="{F7BE1A70-B6FE-4290-0186-06051D2E198B}"/>
              </a:ext>
            </a:extLst>
          </p:cNvPr>
          <p:cNvSpPr>
            <a:spLocks noGrp="1"/>
          </p:cNvSpPr>
          <p:nvPr>
            <p:ph sz="quarter" idx="15"/>
          </p:nvPr>
        </p:nvSpPr>
        <p:spPr>
          <a:xfrm>
            <a:off x="6099941" y="3713269"/>
            <a:ext cx="1672459" cy="374906"/>
          </a:xfrm>
        </p:spPr>
        <p:txBody>
          <a:bodyPr wrap="square" lIns="0" tIns="18000" rIns="0" bIns="18000" anchor="ctr" anchorCtr="0">
            <a:spAutoFit/>
          </a:bodyPr>
          <a:lstStyle/>
          <a:p>
            <a:pPr indent="-101600"/>
            <a:r>
              <a:rPr lang="en-US" dirty="0"/>
              <a:t>Input /Output</a:t>
            </a:r>
          </a:p>
        </p:txBody>
      </p:sp>
      <p:pic>
        <p:nvPicPr>
          <p:cNvPr id="12" name="Picture Placeholder 11" descr="Pearson Logo">
            <a:extLst>
              <a:ext uri="{FF2B5EF4-FFF2-40B4-BE49-F238E27FC236}">
                <a16:creationId xmlns:a16="http://schemas.microsoft.com/office/drawing/2014/main" id="{07F032CD-7CCF-D281-A6AF-4AFDF2840C7E}"/>
              </a:ext>
            </a:extLst>
          </p:cNvPr>
          <p:cNvPicPr>
            <a:picLocks noGrp="1" noChangeAspect="1"/>
          </p:cNvPicPr>
          <p:nvPr>
            <p:ph type="pic" sz="quarter" idx="16"/>
          </p:nvPr>
        </p:nvPicPr>
        <p:blipFill>
          <a:blip r:embed="rId4"/>
          <a:srcRect/>
          <a:stretch/>
        </p:blipFill>
        <p:spPr>
          <a:xfrm>
            <a:off x="518677" y="6420738"/>
            <a:ext cx="948533" cy="298884"/>
          </a:xfrm>
        </p:spPr>
      </p:pic>
      <p:sp>
        <p:nvSpPr>
          <p:cNvPr id="8" name="Content Placeholder 7">
            <a:extLst>
              <a:ext uri="{FF2B5EF4-FFF2-40B4-BE49-F238E27FC236}">
                <a16:creationId xmlns:a16="http://schemas.microsoft.com/office/drawing/2014/main" id="{74958676-3992-2AFC-03E8-06F12E5CAA84}"/>
              </a:ext>
            </a:extLst>
          </p:cNvPr>
          <p:cNvSpPr>
            <a:spLocks noGrp="1"/>
          </p:cNvSpPr>
          <p:nvPr>
            <p:ph sz="quarter" idx="17"/>
          </p:nvPr>
        </p:nvSpPr>
        <p:spPr>
          <a:xfrm>
            <a:off x="5089068" y="6459029"/>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210488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4" y="254097"/>
            <a:ext cx="11152729" cy="559572"/>
          </a:xfrm>
        </p:spPr>
        <p:txBody>
          <a:bodyPr wrap="square" lIns="0" tIns="18000" rIns="0" bIns="18000" anchor="ctr" anchorCtr="0">
            <a:spAutoFit/>
          </a:bodyPr>
          <a:lstStyle/>
          <a:p>
            <a:r>
              <a:rPr lang="en-US" sz="3400" dirty="0"/>
              <a:t>Device Controller</a:t>
            </a:r>
          </a:p>
        </p:txBody>
      </p:sp>
      <p:pic>
        <p:nvPicPr>
          <p:cNvPr id="5" name="Picture 4" descr="An illustration of a Device Controller.&#10;Long description is available in notes, press F6">
            <a:extLst>
              <a:ext uri="{FF2B5EF4-FFF2-40B4-BE49-F238E27FC236}">
                <a16:creationId xmlns:a16="http://schemas.microsoft.com/office/drawing/2014/main" id="{BC6D06C3-78B7-C60A-A82B-F53731101899}"/>
              </a:ext>
            </a:extLst>
          </p:cNvPr>
          <p:cNvPicPr>
            <a:picLocks noChangeAspect="1"/>
          </p:cNvPicPr>
          <p:nvPr/>
        </p:nvPicPr>
        <p:blipFill>
          <a:blip r:embed="rId3"/>
          <a:stretch>
            <a:fillRect/>
          </a:stretch>
        </p:blipFill>
        <p:spPr>
          <a:xfrm>
            <a:off x="2206008" y="1032312"/>
            <a:ext cx="7779987" cy="343615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3" y="4688447"/>
            <a:ext cx="11152729" cy="1482901"/>
          </a:xfrm>
        </p:spPr>
        <p:txBody>
          <a:bodyPr wrap="square" lIns="0" tIns="18000" rIns="0" bIns="18000" anchor="ctr" anchorCtr="0">
            <a:spAutoFit/>
          </a:bodyPr>
          <a:lstStyle/>
          <a:p>
            <a:pPr marL="342900" indent="-342900">
              <a:spcBef>
                <a:spcPts val="600"/>
              </a:spcBef>
            </a:pPr>
            <a:r>
              <a:rPr lang="en-US" sz="2800" dirty="0"/>
              <a:t>Located between actual device and computer</a:t>
            </a:r>
          </a:p>
          <a:p>
            <a:pPr marL="342900" indent="-342900">
              <a:spcBef>
                <a:spcPts val="600"/>
              </a:spcBef>
            </a:pPr>
            <a:r>
              <a:rPr lang="en-US" sz="2800" dirty="0"/>
              <a:t>Offers electronic interface in form of </a:t>
            </a:r>
            <a:r>
              <a:rPr lang="en-US" sz="2800" b="1" dirty="0"/>
              <a:t>I/O registers</a:t>
            </a:r>
          </a:p>
          <a:p>
            <a:pPr marL="342900" indent="-342900">
              <a:spcBef>
                <a:spcPts val="600"/>
              </a:spcBef>
            </a:pPr>
            <a:r>
              <a:rPr lang="en-US" sz="2800" dirty="0"/>
              <a:t>R/W those registers to ask the controller to perform actions</a:t>
            </a:r>
          </a:p>
        </p:txBody>
      </p:sp>
    </p:spTree>
    <p:extLst>
      <p:ext uri="{BB962C8B-B14F-4D97-AF65-F5344CB8AC3E}">
        <p14:creationId xmlns:p14="http://schemas.microsoft.com/office/powerpoint/2010/main" val="216186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707"/>
            <a:ext cx="11153086" cy="559572"/>
          </a:xfrm>
        </p:spPr>
        <p:txBody>
          <a:bodyPr wrap="square" lIns="0" tIns="18000" rIns="0" bIns="18000" anchor="ctr" anchorCtr="0">
            <a:spAutoFit/>
          </a:bodyPr>
          <a:lstStyle/>
          <a:p>
            <a:r>
              <a:rPr lang="en-US" sz="3400"/>
              <a:t>Example: Parallel Port</a:t>
            </a:r>
          </a:p>
        </p:txBody>
      </p:sp>
      <p:pic>
        <p:nvPicPr>
          <p:cNvPr id="7" name="Picture 6" descr="An illustration of a parallel port.&#10;Long description is available in notes, press F6">
            <a:extLst>
              <a:ext uri="{FF2B5EF4-FFF2-40B4-BE49-F238E27FC236}">
                <a16:creationId xmlns:a16="http://schemas.microsoft.com/office/drawing/2014/main" id="{24A76CE1-9255-D459-273B-E26B481B1B2F}"/>
              </a:ext>
            </a:extLst>
          </p:cNvPr>
          <p:cNvPicPr>
            <a:picLocks noChangeAspect="1"/>
          </p:cNvPicPr>
          <p:nvPr/>
        </p:nvPicPr>
        <p:blipFill>
          <a:blip r:embed="rId3"/>
          <a:stretch>
            <a:fillRect/>
          </a:stretch>
        </p:blipFill>
        <p:spPr>
          <a:xfrm>
            <a:off x="3409040" y="1046494"/>
            <a:ext cx="5373921" cy="5298410"/>
          </a:xfrm>
          <a:prstGeom prst="rect">
            <a:avLst/>
          </a:prstGeom>
        </p:spPr>
      </p:pic>
    </p:spTree>
    <p:extLst>
      <p:ext uri="{BB962C8B-B14F-4D97-AF65-F5344CB8AC3E}">
        <p14:creationId xmlns:p14="http://schemas.microsoft.com/office/powerpoint/2010/main" val="362839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4"/>
            <a:ext cx="11153087" cy="559572"/>
          </a:xfrm>
        </p:spPr>
        <p:txBody>
          <a:bodyPr wrap="square" lIns="0" tIns="18000" rIns="0" bIns="18000" anchor="ctr" anchorCtr="0">
            <a:spAutoFit/>
          </a:bodyPr>
          <a:lstStyle/>
          <a:p>
            <a:r>
              <a:rPr lang="en-US" sz="3400" noProof="0" dirty="0"/>
              <a:t>Example: </a:t>
            </a:r>
            <a:r>
              <a:rPr lang="en-US" sz="3400" spc="-500" dirty="0"/>
              <a:t>U S </a:t>
            </a:r>
            <a:r>
              <a:rPr lang="en-US" sz="3400" noProof="0" dirty="0"/>
              <a:t>B</a:t>
            </a:r>
            <a:endParaRPr lang="en-US" sz="2600" noProof="0" dirty="0"/>
          </a:p>
        </p:txBody>
      </p:sp>
      <p:pic>
        <p:nvPicPr>
          <p:cNvPr id="10" name="Picture 9" descr="A two-part illustration of U S B standard A and U S B standard B.&#10;Long description 1 is available in notes, press F6">
            <a:extLst>
              <a:ext uri="{FF2B5EF4-FFF2-40B4-BE49-F238E27FC236}">
                <a16:creationId xmlns:a16="http://schemas.microsoft.com/office/drawing/2014/main" id="{014ADAA4-6E93-A3A9-109F-9D43F75D9F8C}"/>
              </a:ext>
            </a:extLst>
          </p:cNvPr>
          <p:cNvPicPr>
            <a:picLocks noChangeAspect="1"/>
          </p:cNvPicPr>
          <p:nvPr/>
        </p:nvPicPr>
        <p:blipFill>
          <a:blip r:embed="rId3"/>
          <a:stretch>
            <a:fillRect/>
          </a:stretch>
        </p:blipFill>
        <p:spPr>
          <a:xfrm>
            <a:off x="525355" y="1057307"/>
            <a:ext cx="3562850" cy="2032725"/>
          </a:xfrm>
          <a:prstGeom prst="rect">
            <a:avLst/>
          </a:prstGeom>
        </p:spPr>
      </p:pic>
      <p:graphicFrame>
        <p:nvGraphicFramePr>
          <p:cNvPr id="12" name="Table 13">
            <a:extLst>
              <a:ext uri="{FF2B5EF4-FFF2-40B4-BE49-F238E27FC236}">
                <a16:creationId xmlns:a16="http://schemas.microsoft.com/office/drawing/2014/main" id="{1A02A506-4D46-D8F1-5790-7C9104BD63CE}"/>
              </a:ext>
            </a:extLst>
          </p:cNvPr>
          <p:cNvGraphicFramePr>
            <a:graphicFrameLocks noGrp="1"/>
          </p:cNvGraphicFramePr>
          <p:nvPr>
            <p:extLst>
              <p:ext uri="{D42A27DB-BD31-4B8C-83A1-F6EECF244321}">
                <p14:modId xmlns:p14="http://schemas.microsoft.com/office/powerpoint/2010/main" val="1403804703"/>
              </p:ext>
            </p:extLst>
          </p:nvPr>
        </p:nvGraphicFramePr>
        <p:xfrm>
          <a:off x="4529550" y="1356570"/>
          <a:ext cx="3101286" cy="1623268"/>
        </p:xfrm>
        <a:graphic>
          <a:graphicData uri="http://schemas.openxmlformats.org/drawingml/2006/table">
            <a:tbl>
              <a:tblPr firstRow="1" bandRow="1">
                <a:tableStyleId>{40F9630F-82C1-40B7-BC3A-925EFCFF5E92}</a:tableStyleId>
              </a:tblPr>
              <a:tblGrid>
                <a:gridCol w="508255">
                  <a:extLst>
                    <a:ext uri="{9D8B030D-6E8A-4147-A177-3AD203B41FA5}">
                      <a16:colId xmlns:a16="http://schemas.microsoft.com/office/drawing/2014/main" val="3828377100"/>
                    </a:ext>
                  </a:extLst>
                </a:gridCol>
                <a:gridCol w="634289">
                  <a:extLst>
                    <a:ext uri="{9D8B030D-6E8A-4147-A177-3AD203B41FA5}">
                      <a16:colId xmlns:a16="http://schemas.microsoft.com/office/drawing/2014/main" val="658021492"/>
                    </a:ext>
                  </a:extLst>
                </a:gridCol>
                <a:gridCol w="669237">
                  <a:extLst>
                    <a:ext uri="{9D8B030D-6E8A-4147-A177-3AD203B41FA5}">
                      <a16:colId xmlns:a16="http://schemas.microsoft.com/office/drawing/2014/main" val="3010201026"/>
                    </a:ext>
                  </a:extLst>
                </a:gridCol>
                <a:gridCol w="1289505">
                  <a:extLst>
                    <a:ext uri="{9D8B030D-6E8A-4147-A177-3AD203B41FA5}">
                      <a16:colId xmlns:a16="http://schemas.microsoft.com/office/drawing/2014/main" val="3677720458"/>
                    </a:ext>
                  </a:extLst>
                </a:gridCol>
              </a:tblGrid>
              <a:tr h="419966">
                <a:tc>
                  <a:txBody>
                    <a:bodyPr/>
                    <a:lstStyle/>
                    <a:p>
                      <a:r>
                        <a:rPr lang="en-US" sz="1200" dirty="0">
                          <a:solidFill>
                            <a:schemeClr val="tx1"/>
                          </a:solidFill>
                        </a:rPr>
                        <a:t>Pin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Name</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Cable color</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Description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361992"/>
                  </a:ext>
                </a:extLst>
              </a:tr>
              <a:tr h="290977">
                <a:tc>
                  <a:txBody>
                    <a:bodyPr/>
                    <a:lstStyle/>
                    <a:p>
                      <a:r>
                        <a:rPr lang="en-US" sz="1200" dirty="0"/>
                        <a:t>1</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spc="-150" baseline="0" dirty="0"/>
                        <a:t>V C </a:t>
                      </a:r>
                      <a:r>
                        <a:rPr lang="en-US" sz="1200" dirty="0"/>
                        <a:t>C</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Red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+5 </a:t>
                      </a:r>
                      <a:r>
                        <a:rPr lang="en-US" sz="1200" spc="-150" baseline="0" dirty="0"/>
                        <a:t>V D </a:t>
                      </a:r>
                      <a:r>
                        <a:rPr lang="en-US" sz="1200" dirty="0"/>
                        <a:t>C</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765874"/>
                  </a:ext>
                </a:extLst>
              </a:tr>
              <a:tr h="290977">
                <a:tc>
                  <a:txBody>
                    <a:bodyPr/>
                    <a:lstStyle/>
                    <a:p>
                      <a:r>
                        <a:rPr lang="en-US" sz="1200" dirty="0"/>
                        <a:t>0</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White</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 -</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904103"/>
                  </a:ext>
                </a:extLst>
              </a:tr>
              <a:tr h="290977">
                <a:tc>
                  <a:txBody>
                    <a:bodyPr/>
                    <a:lstStyle/>
                    <a:p>
                      <a:r>
                        <a:rPr lang="en-US" sz="1200" dirty="0"/>
                        <a:t>3</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Green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 +</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205785"/>
                  </a:ext>
                </a:extLst>
              </a:tr>
              <a:tr h="290977">
                <a:tc>
                  <a:txBody>
                    <a:bodyPr/>
                    <a:lstStyle/>
                    <a:p>
                      <a:r>
                        <a:rPr lang="en-US" sz="1200" dirty="0"/>
                        <a:t>4</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spc="-150" baseline="0" dirty="0"/>
                        <a:t>G N </a:t>
                      </a:r>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Black</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Ground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828654"/>
                  </a:ext>
                </a:extLst>
              </a:tr>
            </a:tbl>
          </a:graphicData>
        </a:graphic>
      </p:graphicFrame>
      <p:pic>
        <p:nvPicPr>
          <p:cNvPr id="13" name="Picture 12" descr="An illustration of different types of U S B .&#10;Long description 2 is available in notes, press F6">
            <a:extLst>
              <a:ext uri="{FF2B5EF4-FFF2-40B4-BE49-F238E27FC236}">
                <a16:creationId xmlns:a16="http://schemas.microsoft.com/office/drawing/2014/main" id="{27AF90B2-E890-CA33-A7BD-75A3F31B0241}"/>
              </a:ext>
            </a:extLst>
          </p:cNvPr>
          <p:cNvPicPr>
            <a:picLocks noChangeAspect="1"/>
          </p:cNvPicPr>
          <p:nvPr/>
        </p:nvPicPr>
        <p:blipFill>
          <a:blip r:embed="rId4"/>
          <a:stretch>
            <a:fillRect/>
          </a:stretch>
        </p:blipFill>
        <p:spPr>
          <a:xfrm>
            <a:off x="7759969" y="1544915"/>
            <a:ext cx="3922264" cy="1034611"/>
          </a:xfrm>
          <a:prstGeom prst="rect">
            <a:avLst/>
          </a:prstGeom>
        </p:spPr>
      </p:pic>
      <p:pic>
        <p:nvPicPr>
          <p:cNvPr id="14" name="Picture 13" descr="An illustration of the U S B signal on the electrical level.&#10;Long description 3 is available in notes, press F6">
            <a:extLst>
              <a:ext uri="{FF2B5EF4-FFF2-40B4-BE49-F238E27FC236}">
                <a16:creationId xmlns:a16="http://schemas.microsoft.com/office/drawing/2014/main" id="{5E4AFEB4-9F6A-2132-E89E-670006C04F2B}"/>
              </a:ext>
            </a:extLst>
          </p:cNvPr>
          <p:cNvPicPr>
            <a:picLocks noChangeAspect="1"/>
          </p:cNvPicPr>
          <p:nvPr/>
        </p:nvPicPr>
        <p:blipFill>
          <a:blip r:embed="rId5"/>
          <a:stretch>
            <a:fillRect/>
          </a:stretch>
        </p:blipFill>
        <p:spPr>
          <a:xfrm>
            <a:off x="2698567" y="3324770"/>
            <a:ext cx="6794869" cy="2548076"/>
          </a:xfrm>
          <a:prstGeom prst="rect">
            <a:avLst/>
          </a:prstGeom>
        </p:spPr>
      </p:pic>
      <p:sp>
        <p:nvSpPr>
          <p:cNvPr id="4" name="Content Placeholder 3">
            <a:extLst>
              <a:ext uri="{FF2B5EF4-FFF2-40B4-BE49-F238E27FC236}">
                <a16:creationId xmlns:a16="http://schemas.microsoft.com/office/drawing/2014/main" id="{FD8B5FC5-DC03-5930-D821-DA70075B810C}"/>
              </a:ext>
            </a:extLst>
          </p:cNvPr>
          <p:cNvSpPr>
            <a:spLocks noGrp="1"/>
          </p:cNvSpPr>
          <p:nvPr>
            <p:ph sz="quarter" idx="15"/>
          </p:nvPr>
        </p:nvSpPr>
        <p:spPr>
          <a:xfrm>
            <a:off x="2808558" y="5992448"/>
            <a:ext cx="1125087" cy="221018"/>
          </a:xfrm>
        </p:spPr>
        <p:txBody>
          <a:bodyPr wrap="square" lIns="0" tIns="18000" rIns="0" bIns="18000" anchor="ctr" anchorCtr="0">
            <a:spAutoFit/>
          </a:bodyPr>
          <a:lstStyle/>
          <a:p>
            <a:pPr marL="0" indent="0">
              <a:spcBef>
                <a:spcPts val="600"/>
              </a:spcBef>
              <a:buNone/>
            </a:pPr>
            <a:r>
              <a:rPr lang="en-US" sz="1200" dirty="0">
                <a:effectLst/>
                <a:latin typeface="Arial" panose="020B0604020202020204" pitchFamily="34" charset="0"/>
                <a:ea typeface="Calibri" panose="020F0502020204030204" pitchFamily="34" charset="0"/>
                <a:cs typeface="Arial" panose="020B0604020202020204" pitchFamily="34" charset="0"/>
              </a:rPr>
              <a:t>Petteri </a:t>
            </a:r>
            <a:r>
              <a:rPr lang="en-US" sz="1200" dirty="0" err="1">
                <a:effectLst/>
                <a:latin typeface="Arial" panose="020B0604020202020204" pitchFamily="34" charset="0"/>
                <a:ea typeface="Calibri" panose="020F0502020204030204" pitchFamily="34" charset="0"/>
                <a:cs typeface="Arial" panose="020B0604020202020204" pitchFamily="34" charset="0"/>
              </a:rPr>
              <a:t>Aimonen</a:t>
            </a: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284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4"/>
            <a:ext cx="11153087" cy="559572"/>
          </a:xfrm>
        </p:spPr>
        <p:txBody>
          <a:bodyPr wrap="square" lIns="0" tIns="18000" rIns="0" bIns="18000" anchor="ctr" anchorCtr="0">
            <a:spAutoFit/>
          </a:bodyPr>
          <a:lstStyle/>
          <a:p>
            <a:r>
              <a:rPr lang="en-US" sz="3400" noProof="0" dirty="0"/>
              <a:t>Accessing I/O Registers</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2975" y="972964"/>
            <a:ext cx="11153087" cy="1313624"/>
          </a:xfrm>
        </p:spPr>
        <p:txBody>
          <a:bodyPr wrap="square" lIns="0" tIns="18000" rIns="0" bIns="18000" anchor="ctr" anchorCtr="0">
            <a:spAutoFit/>
          </a:bodyPr>
          <a:lstStyle/>
          <a:p>
            <a:pPr marL="0" indent="0">
              <a:spcBef>
                <a:spcPts val="600"/>
              </a:spcBef>
              <a:buNone/>
            </a:pPr>
            <a:r>
              <a:rPr lang="en-US" sz="2600" b="1" dirty="0"/>
              <a:t>Port-mapped I/O (</a:t>
            </a:r>
            <a:r>
              <a:rPr lang="en-US" sz="2600" b="1" spc="-300" dirty="0"/>
              <a:t>P M I </a:t>
            </a:r>
            <a:r>
              <a:rPr lang="en-US" sz="2600" b="1" dirty="0"/>
              <a:t>O)</a:t>
            </a:r>
          </a:p>
          <a:p>
            <a:pPr marL="342900" indent="-342900">
              <a:spcBef>
                <a:spcPts val="600"/>
              </a:spcBef>
            </a:pPr>
            <a:r>
              <a:rPr lang="en-US" sz="2600" dirty="0"/>
              <a:t>I/O Registers are accessed via dedicated port numbers and special instructions</a:t>
            </a:r>
          </a:p>
        </p:txBody>
      </p:sp>
      <p:sp>
        <p:nvSpPr>
          <p:cNvPr id="3" name="Content Placeholder 2">
            <a:extLst>
              <a:ext uri="{FF2B5EF4-FFF2-40B4-BE49-F238E27FC236}">
                <a16:creationId xmlns:a16="http://schemas.microsoft.com/office/drawing/2014/main" id="{488CD4F4-690B-BA13-C5FF-E8CA28A513FF}"/>
              </a:ext>
            </a:extLst>
          </p:cNvPr>
          <p:cNvSpPr>
            <a:spLocks noGrp="1"/>
          </p:cNvSpPr>
          <p:nvPr>
            <p:ph sz="quarter" idx="14"/>
          </p:nvPr>
        </p:nvSpPr>
        <p:spPr>
          <a:xfrm>
            <a:off x="523874" y="2348804"/>
            <a:ext cx="11153087" cy="913515"/>
          </a:xfrm>
        </p:spPr>
        <p:txBody>
          <a:bodyPr wrap="square" lIns="0" tIns="18000" rIns="0" bIns="18000" anchor="ctr" anchorCtr="0">
            <a:spAutoFit/>
          </a:bodyPr>
          <a:lstStyle/>
          <a:p>
            <a:pPr marL="0" indent="0">
              <a:spcBef>
                <a:spcPts val="600"/>
              </a:spcBef>
              <a:buNone/>
            </a:pPr>
            <a:r>
              <a:rPr lang="en-US" sz="2600" dirty="0" err="1">
                <a:latin typeface="Consolas" panose="020B0609020204030204" pitchFamily="49" charset="0"/>
                <a:sym typeface="Consolas"/>
              </a:rPr>
              <a:t>inb</a:t>
            </a:r>
            <a:r>
              <a:rPr lang="en-US" sz="2600" dirty="0">
                <a:latin typeface="Consolas" panose="020B0609020204030204" pitchFamily="49" charset="0"/>
                <a:sym typeface="Consolas"/>
              </a:rPr>
              <a:t> a</a:t>
            </a:r>
            <a:r>
              <a:rPr lang="en-US" sz="100" dirty="0">
                <a:latin typeface="Consolas" panose="020B0609020204030204" pitchFamily="49" charset="0"/>
                <a:sym typeface="Consolas"/>
              </a:rPr>
              <a:t> </a:t>
            </a:r>
            <a:r>
              <a:rPr lang="en-US" sz="2600" dirty="0">
                <a:latin typeface="Consolas" panose="020B0609020204030204" pitchFamily="49" charset="0"/>
                <a:sym typeface="Consolas"/>
              </a:rPr>
              <a:t>x, 0x278   </a:t>
            </a:r>
            <a:r>
              <a:rPr lang="en-US" sz="100" dirty="0">
                <a:latin typeface="Consolas" panose="020B0609020204030204" pitchFamily="49" charset="0"/>
                <a:sym typeface="Consolas"/>
              </a:rPr>
              <a:t>hash</a:t>
            </a:r>
            <a:r>
              <a:rPr lang="en-US" sz="2600" dirty="0">
                <a:latin typeface="Consolas" panose="020B0609020204030204" pitchFamily="49" charset="0"/>
                <a:sym typeface="Consolas"/>
              </a:rPr>
              <a:t> load value of I/O register</a:t>
            </a:r>
          </a:p>
          <a:p>
            <a:pPr marL="0" indent="0">
              <a:spcBef>
                <a:spcPts val="600"/>
              </a:spcBef>
              <a:buNone/>
            </a:pPr>
            <a:r>
              <a:rPr lang="en-US" sz="2600" dirty="0">
                <a:latin typeface="Consolas" panose="020B0609020204030204" pitchFamily="49" charset="0"/>
                <a:sym typeface="Consolas"/>
              </a:rPr>
              <a:t>                </a:t>
            </a:r>
            <a:r>
              <a:rPr lang="en-US" sz="100" dirty="0">
                <a:latin typeface="Consolas" panose="020B0609020204030204" pitchFamily="49" charset="0"/>
                <a:sym typeface="Consolas"/>
              </a:rPr>
              <a:t>hash</a:t>
            </a:r>
            <a:r>
              <a:rPr lang="en-US" sz="2600" dirty="0">
                <a:latin typeface="Consolas" panose="020B0609020204030204" pitchFamily="49" charset="0"/>
                <a:sym typeface="Consolas"/>
              </a:rPr>
              <a:t> 0x278 to register a</a:t>
            </a:r>
            <a:r>
              <a:rPr lang="en-US" sz="100" dirty="0">
                <a:latin typeface="Consolas" panose="020B0609020204030204" pitchFamily="49" charset="0"/>
                <a:sym typeface="Consolas"/>
              </a:rPr>
              <a:t> </a:t>
            </a:r>
            <a:r>
              <a:rPr lang="en-US" sz="2600" dirty="0">
                <a:latin typeface="Consolas" panose="020B0609020204030204" pitchFamily="49" charset="0"/>
                <a:sym typeface="Consolas"/>
              </a:rPr>
              <a:t>x</a:t>
            </a:r>
          </a:p>
        </p:txBody>
      </p:sp>
      <p:pic>
        <p:nvPicPr>
          <p:cNvPr id="5" name="Picture 4" descr="The figure is titled two address. It consists of a vertical block labeled memory which ranges from 0 to 0 multiplied by F F F F. A small block labeled I slash O ports is placed next to the memory block.">
            <a:extLst>
              <a:ext uri="{FF2B5EF4-FFF2-40B4-BE49-F238E27FC236}">
                <a16:creationId xmlns:a16="http://schemas.microsoft.com/office/drawing/2014/main" id="{6FDF0CC1-CBE8-059F-CE02-13B51592CB30}"/>
              </a:ext>
            </a:extLst>
          </p:cNvPr>
          <p:cNvPicPr>
            <a:picLocks noChangeAspect="1"/>
          </p:cNvPicPr>
          <p:nvPr/>
        </p:nvPicPr>
        <p:blipFill rotWithShape="1">
          <a:blip r:embed="rId3"/>
          <a:srcRect r="60027"/>
          <a:stretch/>
        </p:blipFill>
        <p:spPr>
          <a:xfrm>
            <a:off x="4607405" y="3378848"/>
            <a:ext cx="2977193" cy="2529943"/>
          </a:xfrm>
          <a:prstGeom prst="rect">
            <a:avLst/>
          </a:prstGeom>
        </p:spPr>
      </p:pic>
      <p:sp>
        <p:nvSpPr>
          <p:cNvPr id="4" name="Content Placeholder 3">
            <a:extLst>
              <a:ext uri="{FF2B5EF4-FFF2-40B4-BE49-F238E27FC236}">
                <a16:creationId xmlns:a16="http://schemas.microsoft.com/office/drawing/2014/main" id="{FD8B5FC5-DC03-5930-D821-DA70075B810C}"/>
              </a:ext>
            </a:extLst>
          </p:cNvPr>
          <p:cNvSpPr>
            <a:spLocks noGrp="1"/>
          </p:cNvSpPr>
          <p:nvPr>
            <p:ph sz="quarter" idx="15"/>
          </p:nvPr>
        </p:nvSpPr>
        <p:spPr>
          <a:xfrm>
            <a:off x="3697079" y="6006664"/>
            <a:ext cx="4804878" cy="313350"/>
          </a:xfrm>
        </p:spPr>
        <p:txBody>
          <a:bodyPr wrap="square" lIns="0" tIns="18000" rIns="0" bIns="18000" anchor="ctr" anchorCtr="0">
            <a:spAutoFit/>
          </a:bodyPr>
          <a:lstStyle/>
          <a:p>
            <a:pPr marL="0" indent="0">
              <a:spcBef>
                <a:spcPts val="600"/>
              </a:spcBef>
              <a:buNone/>
            </a:pPr>
            <a:r>
              <a:rPr lang="en-US" sz="1800" dirty="0"/>
              <a:t>Figure 5.2 (a) Separate I/O and memory space.</a:t>
            </a:r>
          </a:p>
        </p:txBody>
      </p:sp>
      <p:graphicFrame>
        <p:nvGraphicFrame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42988844"/>
              </p:ext>
            </p:extLst>
          </p:nvPr>
        </p:nvGraphicFramePr>
        <p:xfrm>
          <a:off x="3257754" y="2444585"/>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3" name="Object 2">
                        <a:extLst>
                          <a:ext uri="{FF2B5EF4-FFF2-40B4-BE49-F238E27FC236}">
                            <a16:creationId xmlns:a16="http://schemas.microsoft.com/office/drawing/2014/main" id="{2D432C22-765B-2452-C884-7447145383CF}"/>
                          </a:ext>
                          <a:ext uri="{C183D7F6-B498-43B3-948B-1728B52AA6E4}">
                            <adec:decorative xmlns:adec="http://schemas.microsoft.com/office/drawing/2017/decorative" val="1"/>
                          </a:ext>
                        </a:extLst>
                      </p:cNvPr>
                      <p:cNvPicPr/>
                      <p:nvPr/>
                    </p:nvPicPr>
                    <p:blipFill>
                      <a:blip r:embed="rId5"/>
                      <a:stretch>
                        <a:fillRect/>
                      </a:stretch>
                    </p:blipFill>
                    <p:spPr>
                      <a:xfrm>
                        <a:off x="3257754" y="2444585"/>
                        <a:ext cx="261933" cy="310104"/>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6659466B-3D1A-717D-C826-807BE5BA490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42988844"/>
              </p:ext>
            </p:extLst>
          </p:nvPr>
        </p:nvGraphicFramePr>
        <p:xfrm>
          <a:off x="3257754" y="2861990"/>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PicPr/>
                      <p:nvPr/>
                    </p:nvPicPr>
                    <p:blipFill>
                      <a:blip r:embed="rId5"/>
                      <a:stretch>
                        <a:fillRect/>
                      </a:stretch>
                    </p:blipFill>
                    <p:spPr>
                      <a:xfrm>
                        <a:off x="3257754" y="2861990"/>
                        <a:ext cx="261933" cy="31010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01353973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3757</TotalTime>
  <Words>7655</Words>
  <Application>Microsoft Office PowerPoint</Application>
  <PresentationFormat>Widescreen</PresentationFormat>
  <Paragraphs>568</Paragraphs>
  <Slides>59</Slides>
  <Notes>50</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59</vt:i4>
      </vt:variant>
    </vt:vector>
  </HeadingPairs>
  <TitlesOfParts>
    <vt:vector size="84" baseType="lpstr">
      <vt:lpstr>Arial</vt:lpstr>
      <vt:lpstr>Symbol</vt:lpstr>
      <vt:lpstr>Monotype Sorts</vt:lpstr>
      <vt:lpstr>Webdings</vt:lpstr>
      <vt:lpstr>Helvetica</vt:lpstr>
      <vt:lpstr>MS PGothic</vt:lpstr>
      <vt:lpstr>Times New Roman</vt:lpstr>
      <vt:lpstr>Verdana</vt:lpstr>
      <vt:lpstr>Consolas</vt:lpstr>
      <vt:lpstr>USHE</vt:lpstr>
      <vt:lpstr>USHE_slide options</vt:lpstr>
      <vt:lpstr>os-8</vt:lpstr>
      <vt:lpstr>os-8</vt:lpstr>
      <vt:lpstr>os-8</vt:lpstr>
      <vt:lpstr>os-8</vt:lpstr>
      <vt:lpstr>os-8</vt:lpstr>
      <vt:lpstr>os-8</vt:lpstr>
      <vt:lpstr>os-8</vt:lpstr>
      <vt:lpstr>os-8</vt:lpstr>
      <vt:lpstr>os-8</vt:lpstr>
      <vt:lpstr>os-8</vt:lpstr>
      <vt:lpstr>os-8</vt:lpstr>
      <vt:lpstr>os-8</vt:lpstr>
      <vt:lpstr>os-8</vt:lpstr>
      <vt:lpstr>Equation</vt:lpstr>
      <vt:lpstr>Modern Operating Systems</vt:lpstr>
      <vt:lpstr>Overview </vt:lpstr>
      <vt:lpstr>I/O Hardware</vt:lpstr>
      <vt:lpstr>I/O Devices</vt:lpstr>
      <vt:lpstr>I/O Devices</vt:lpstr>
      <vt:lpstr>Device Controller</vt:lpstr>
      <vt:lpstr>Example: Parallel Port</vt:lpstr>
      <vt:lpstr>Example: U S B</vt:lpstr>
      <vt:lpstr>Accessing I/O Registers</vt:lpstr>
      <vt:lpstr>Accessing I/O Registers </vt:lpstr>
      <vt:lpstr>Accessing I/O Registers</vt:lpstr>
      <vt:lpstr>Memory-Mapped I/O</vt:lpstr>
      <vt:lpstr>P M I O Example (I B M P C)</vt:lpstr>
      <vt:lpstr>M M I O Example (O M A P 3)</vt:lpstr>
      <vt:lpstr>Quiz </vt:lpstr>
      <vt:lpstr>Waiting for I/O Requests Ellipsis</vt:lpstr>
      <vt:lpstr>Polling</vt:lpstr>
      <vt:lpstr>Interrupts</vt:lpstr>
      <vt:lpstr>Data Exchange Between Device and C P U</vt:lpstr>
      <vt:lpstr>Direct Memory Access (D M A)</vt:lpstr>
      <vt:lpstr>D M A Controller</vt:lpstr>
      <vt:lpstr>Quiz</vt:lpstr>
      <vt:lpstr>Overview</vt:lpstr>
      <vt:lpstr>Principles of I/O Software</vt:lpstr>
      <vt:lpstr>Principles of I/O Software</vt:lpstr>
      <vt:lpstr>Principles of I/O Software</vt:lpstr>
      <vt:lpstr>I/O Software Layers</vt:lpstr>
      <vt:lpstr>Interrupt Handlers</vt:lpstr>
      <vt:lpstr>Device Drivers</vt:lpstr>
      <vt:lpstr>Device Drivers </vt:lpstr>
      <vt:lpstr>Device-Independent I/O Software</vt:lpstr>
      <vt:lpstr>Buffering </vt:lpstr>
      <vt:lpstr>User-Level I/O Software</vt:lpstr>
      <vt:lpstr>Layers of I/O Software</vt:lpstr>
      <vt:lpstr>Overview (4 of 4)</vt:lpstr>
      <vt:lpstr>Storage Devices: S S D versus. H D D (1)</vt:lpstr>
      <vt:lpstr>Storage Devices: S S D versus. H D D</vt:lpstr>
      <vt:lpstr>Solid-State Drive (S S D)</vt:lpstr>
      <vt:lpstr>Hard Disk Drive (H D D)</vt:lpstr>
      <vt:lpstr>Hard Disk Geometry</vt:lpstr>
      <vt:lpstr>Disk Formatting</vt:lpstr>
      <vt:lpstr>Hard Disk: Block Read/Write Time</vt:lpstr>
      <vt:lpstr>Disk Scheduling</vt:lpstr>
      <vt:lpstr>Disk Scheduling (Cont.)</vt:lpstr>
      <vt:lpstr>FCFS</vt:lpstr>
      <vt:lpstr>SSTF</vt:lpstr>
      <vt:lpstr>SCAN</vt:lpstr>
      <vt:lpstr>SCAN (Cont.)</vt:lpstr>
      <vt:lpstr>C-SCAN</vt:lpstr>
      <vt:lpstr>C-SCAN (Cont.)</vt:lpstr>
      <vt:lpstr>C-LOOK</vt:lpstr>
      <vt:lpstr>C-LOOK (Cont.)</vt:lpstr>
      <vt:lpstr>Selecting a Disk-Scheduling Algorithm</vt:lpstr>
      <vt:lpstr>Hard Disk: Error Handling</vt:lpstr>
      <vt:lpstr>Hard Disk: Bad Sector Remapping</vt:lpstr>
      <vt:lpstr>Clock Hardware</vt:lpstr>
      <vt:lpstr>Clock Software</vt:lpstr>
      <vt:lpstr>The X Window System</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5</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Springer, Tom</cp:lastModifiedBy>
  <cp:revision>323</cp:revision>
  <dcterms:modified xsi:type="dcterms:W3CDTF">2025-11-12T23:12:55Z</dcterms:modified>
</cp:coreProperties>
</file>